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Lst>
  <p:notesMasterIdLst>
    <p:notesMasterId r:id="rId36"/>
  </p:notesMasterIdLst>
  <p:sldIdLst>
    <p:sldId id="256" r:id="rId2"/>
    <p:sldId id="274" r:id="rId3"/>
    <p:sldId id="275" r:id="rId4"/>
    <p:sldId id="276" r:id="rId5"/>
    <p:sldId id="277" r:id="rId6"/>
    <p:sldId id="278" r:id="rId7"/>
    <p:sldId id="279" r:id="rId8"/>
    <p:sldId id="285" r:id="rId9"/>
    <p:sldId id="266" r:id="rId10"/>
    <p:sldId id="294" r:id="rId11"/>
    <p:sldId id="295" r:id="rId12"/>
    <p:sldId id="283" r:id="rId13"/>
    <p:sldId id="284" r:id="rId14"/>
    <p:sldId id="273" r:id="rId15"/>
    <p:sldId id="259" r:id="rId16"/>
    <p:sldId id="264" r:id="rId17"/>
    <p:sldId id="260" r:id="rId18"/>
    <p:sldId id="261" r:id="rId19"/>
    <p:sldId id="262" r:id="rId20"/>
    <p:sldId id="263" r:id="rId21"/>
    <p:sldId id="265" r:id="rId22"/>
    <p:sldId id="272" r:id="rId23"/>
    <p:sldId id="292" r:id="rId24"/>
    <p:sldId id="289" r:id="rId25"/>
    <p:sldId id="288" r:id="rId26"/>
    <p:sldId id="293" r:id="rId27"/>
    <p:sldId id="290" r:id="rId28"/>
    <p:sldId id="291" r:id="rId29"/>
    <p:sldId id="268" r:id="rId30"/>
    <p:sldId id="257" r:id="rId31"/>
    <p:sldId id="269" r:id="rId32"/>
    <p:sldId id="258" r:id="rId33"/>
    <p:sldId id="270" r:id="rId34"/>
    <p:sldId id="27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DF84A6-DA65-4F45-B246-A3F87C554311}">
          <p14:sldIdLst>
            <p14:sldId id="256"/>
            <p14:sldId id="274"/>
            <p14:sldId id="275"/>
            <p14:sldId id="276"/>
            <p14:sldId id="277"/>
            <p14:sldId id="278"/>
            <p14:sldId id="279"/>
            <p14:sldId id="285"/>
            <p14:sldId id="266"/>
            <p14:sldId id="294"/>
            <p14:sldId id="295"/>
            <p14:sldId id="283"/>
            <p14:sldId id="284"/>
            <p14:sldId id="273"/>
            <p14:sldId id="259"/>
            <p14:sldId id="264"/>
            <p14:sldId id="260"/>
            <p14:sldId id="261"/>
            <p14:sldId id="262"/>
            <p14:sldId id="263"/>
            <p14:sldId id="265"/>
            <p14:sldId id="272"/>
            <p14:sldId id="292"/>
            <p14:sldId id="289"/>
            <p14:sldId id="288"/>
            <p14:sldId id="293"/>
            <p14:sldId id="290"/>
            <p14:sldId id="291"/>
            <p14:sldId id="268"/>
            <p14:sldId id="257"/>
            <p14:sldId id="269"/>
            <p14:sldId id="25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41" autoAdjust="0"/>
  </p:normalViewPr>
  <p:slideViewPr>
    <p:cSldViewPr snapToGrid="0">
      <p:cViewPr varScale="1">
        <p:scale>
          <a:sx n="67" d="100"/>
          <a:sy n="67" d="100"/>
        </p:scale>
        <p:origin x="276" y="6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0371A-72EE-4596-A273-11CF15FD31A8}" type="datetimeFigureOut">
              <a:rPr lang="en-CA" smtClean="0"/>
              <a:t>29/07/2018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978FD-CF26-4490-9647-B11D5FC11EBC}" type="slidenum">
              <a:rPr lang="en-CA" smtClean="0"/>
              <a:t>‹#›</a:t>
            </a:fld>
            <a:endParaRPr lang="en-CA"/>
          </a:p>
        </p:txBody>
      </p:sp>
    </p:spTree>
    <p:extLst>
      <p:ext uri="{BB962C8B-B14F-4D97-AF65-F5344CB8AC3E}">
        <p14:creationId xmlns:p14="http://schemas.microsoft.com/office/powerpoint/2010/main" val="10952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showed a stepped</a:t>
            </a:r>
            <a:r>
              <a:rPr lang="en-US" baseline="0" dirty="0"/>
              <a:t> increase. It is affected by the policies and usually a little delay and static for a period of time.</a:t>
            </a:r>
          </a:p>
          <a:p>
            <a:r>
              <a:rPr lang="en-US" baseline="0" dirty="0"/>
              <a:t>The autocorrelation is high within 100 days, showed a very predictable increase.</a:t>
            </a:r>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15</a:t>
            </a:fld>
            <a:endParaRPr lang="en-CA"/>
          </a:p>
        </p:txBody>
      </p:sp>
    </p:spTree>
    <p:extLst>
      <p:ext uri="{BB962C8B-B14F-4D97-AF65-F5344CB8AC3E}">
        <p14:creationId xmlns:p14="http://schemas.microsoft.com/office/powerpoint/2010/main" val="67746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30</a:t>
            </a:fld>
            <a:endParaRPr lang="en-CA"/>
          </a:p>
        </p:txBody>
      </p:sp>
    </p:spTree>
    <p:extLst>
      <p:ext uri="{BB962C8B-B14F-4D97-AF65-F5344CB8AC3E}">
        <p14:creationId xmlns:p14="http://schemas.microsoft.com/office/powerpoint/2010/main" val="346303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other sectors</a:t>
            </a:r>
            <a:r>
              <a:rPr lang="en-US" baseline="0" dirty="0"/>
              <a:t> have constant occupancy distribution over days of the week.</a:t>
            </a:r>
          </a:p>
          <a:p>
            <a:endParaRPr lang="en-US" baseline="0" dirty="0"/>
          </a:p>
          <a:p>
            <a:r>
              <a:rPr lang="en-US" baseline="0" dirty="0"/>
              <a:t>Only Co-ed sector showed variation between weekends and weekdays, and thus it contributes to the overall weekly pattern.</a:t>
            </a:r>
          </a:p>
          <a:p>
            <a:endParaRPr lang="en-US" baseline="0" dirty="0"/>
          </a:p>
          <a:p>
            <a:r>
              <a:rPr lang="en-US" baseline="0" dirty="0"/>
              <a:t>By 2% or 100 in number</a:t>
            </a:r>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31</a:t>
            </a:fld>
            <a:endParaRPr lang="en-CA"/>
          </a:p>
        </p:txBody>
      </p:sp>
    </p:spTree>
    <p:extLst>
      <p:ext uri="{BB962C8B-B14F-4D97-AF65-F5344CB8AC3E}">
        <p14:creationId xmlns:p14="http://schemas.microsoft.com/office/powerpoint/2010/main" val="41336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a:t>
            </a:r>
            <a:r>
              <a:rPr lang="en-US" baseline="0" dirty="0"/>
              <a:t> in the weekly pattern in occupancy rate,</a:t>
            </a:r>
          </a:p>
          <a:p>
            <a:endParaRPr lang="en-US" baseline="0" dirty="0"/>
          </a:p>
          <a:p>
            <a:r>
              <a:rPr lang="en-US" baseline="0" dirty="0"/>
              <a:t>All other sectors have constantly rate throughout the whole week, with average rate over 95%.</a:t>
            </a:r>
          </a:p>
          <a:p>
            <a:endParaRPr lang="en-US" baseline="0" dirty="0"/>
          </a:p>
          <a:p>
            <a:r>
              <a:rPr lang="en-US" baseline="0" dirty="0"/>
              <a:t>Co-ed showed an obvious variation between weekdays and weekends, difference around 10%. The weekday occupancy rate is below city’s target of 90%, around 80%.</a:t>
            </a:r>
          </a:p>
          <a:p>
            <a:endParaRPr lang="en-US" baseline="0" dirty="0"/>
          </a:p>
          <a:p>
            <a:r>
              <a:rPr lang="en-US" baseline="0" dirty="0"/>
              <a:t>Co-ed might be the people who refer to working homeless, probably they can find a shelter in weekdays at their working places, but will much more rely on city shelters over the weekends.</a:t>
            </a:r>
          </a:p>
          <a:p>
            <a:endParaRPr lang="en-US" baseline="0" dirty="0"/>
          </a:p>
          <a:p>
            <a:r>
              <a:rPr lang="en-US" baseline="0" dirty="0"/>
              <a:t>This may also imply the city of Toronto can re-allocate some of the Co-ed spaces to other sectors during the weekdays and set more temporary spaces for the Co-ed over the weekends. This might help to ease a little bit of the shortage of shelter space over the weekdays.</a:t>
            </a:r>
          </a:p>
          <a:p>
            <a:endParaRPr lang="en-US" baseline="0" dirty="0"/>
          </a:p>
          <a:p>
            <a:r>
              <a:rPr lang="en-US" baseline="0" dirty="0"/>
              <a:t>Toronto’s shelters are in crisis.</a:t>
            </a:r>
          </a:p>
        </p:txBody>
      </p:sp>
      <p:sp>
        <p:nvSpPr>
          <p:cNvPr id="4" name="Slide Number Placeholder 3"/>
          <p:cNvSpPr>
            <a:spLocks noGrp="1"/>
          </p:cNvSpPr>
          <p:nvPr>
            <p:ph type="sldNum" sz="quarter" idx="10"/>
          </p:nvPr>
        </p:nvSpPr>
        <p:spPr/>
        <p:txBody>
          <a:bodyPr/>
          <a:lstStyle/>
          <a:p>
            <a:fld id="{261978FD-CF26-4490-9647-B11D5FC11EBC}" type="slidenum">
              <a:rPr lang="en-CA" smtClean="0"/>
              <a:t>32</a:t>
            </a:fld>
            <a:endParaRPr lang="en-CA"/>
          </a:p>
        </p:txBody>
      </p:sp>
    </p:spTree>
    <p:extLst>
      <p:ext uri="{BB962C8B-B14F-4D97-AF65-F5344CB8AC3E}">
        <p14:creationId xmlns:p14="http://schemas.microsoft.com/office/powerpoint/2010/main" val="407949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Dec. 5, 2017,</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important motion was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presented to Toronto city council,</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calls for the city to create 1,000 new shelter beds.</a:t>
            </a:r>
            <a:endParaRPr lang="en-CA" dirty="0"/>
          </a:p>
          <a:p>
            <a:r>
              <a:rPr lang="en-US" dirty="0"/>
              <a:t>Till today,</a:t>
            </a:r>
            <a:r>
              <a:rPr lang="en-US" baseline="0" dirty="0"/>
              <a:t> we still experience a shelter system crisis</a:t>
            </a:r>
            <a:endParaRPr lang="en-CA" dirty="0"/>
          </a:p>
          <a:p>
            <a:endParaRPr lang="en-US" dirty="0"/>
          </a:p>
          <a:p>
            <a:r>
              <a:rPr lang="en-US" sz="1200" b="0" i="0" kern="1200" dirty="0">
                <a:solidFill>
                  <a:schemeClr val="tx1"/>
                </a:solidFill>
                <a:effectLst/>
                <a:latin typeface="+mn-lt"/>
                <a:ea typeface="+mn-ea"/>
                <a:cs typeface="+mn-cs"/>
              </a:rPr>
              <a:t>The answer to this crisis is a rapid expansion of subsidized, rent-geared-to-income housing. The recent announcement of Canada’s first national housing strategy, after many years of community advocacy, aims to cut chronic homelessness in half over the next 10 years, and promises investment in the construction of 100,000 new affordable housing units across the country. While a step in the right direction, even the very first of these new homes are years from being built and growing demand will still outpace new construction for many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eight months of this year alone, according to Toronto Public Health, over 70 homeless people have died, a number that is likely an underestimate but which exceeds the city’s murder rate. Homelessness is among the leading causes of avoidable loss of life. More than half of those who have died in Toronto this year were younger than 48, a shocking reflection of the adversity faced by people without a home.</a:t>
            </a:r>
            <a:endParaRPr lang="en-CA" dirty="0"/>
          </a:p>
          <a:p>
            <a:endParaRPr lang="en-CA" dirty="0"/>
          </a:p>
          <a:p>
            <a:r>
              <a:rPr lang="en-CA" dirty="0"/>
              <a:t>https://www.theglobeandmail.com/news/national/other-canadian-cities-avoid-torontos-homeless-shelter-crisis-by-focusing-on-housing-advocate/article37598769/</a:t>
            </a:r>
          </a:p>
          <a:p>
            <a:endParaRPr lang="en-US" dirty="0"/>
          </a:p>
          <a:p>
            <a:r>
              <a:rPr lang="en-US" sz="1200" b="0" i="0" kern="1200" dirty="0">
                <a:solidFill>
                  <a:schemeClr val="tx1"/>
                </a:solidFill>
                <a:effectLst/>
                <a:latin typeface="+mn-lt"/>
                <a:ea typeface="+mn-ea"/>
                <a:cs typeface="+mn-cs"/>
              </a:rPr>
              <a:t>Homeless shelter emergencies aren't happening in other Canadian winter cities because they have focused on getting people into housing, says the head of a national group working to get people off the streets.</a:t>
            </a:r>
            <a:endParaRPr lang="en-CA" dirty="0"/>
          </a:p>
          <a:p>
            <a:endParaRPr lang="en-US" dirty="0"/>
          </a:p>
          <a:p>
            <a:r>
              <a:rPr lang="en-US" sz="1200" b="0" i="0" kern="1200" dirty="0">
                <a:solidFill>
                  <a:schemeClr val="tx1"/>
                </a:solidFill>
                <a:effectLst/>
                <a:latin typeface="+mn-lt"/>
                <a:ea typeface="+mn-ea"/>
                <a:cs typeface="+mn-cs"/>
              </a:rPr>
              <a:t>"The worry is it becomes a panic and becomes a focus on shelters," Richter said. "We have the emergency we're facing eclipsing the crisis that created the emergency.</a:t>
            </a:r>
            <a:endParaRPr lang="en-US" dirty="0"/>
          </a:p>
          <a:p>
            <a:endParaRPr lang="en-US" dirty="0"/>
          </a:p>
          <a:p>
            <a:r>
              <a:rPr lang="en-US" sz="1200" b="0" i="0" kern="1200" dirty="0">
                <a:solidFill>
                  <a:schemeClr val="tx1"/>
                </a:solidFill>
                <a:effectLst/>
                <a:latin typeface="+mn-lt"/>
                <a:ea typeface="+mn-ea"/>
                <a:cs typeface="+mn-cs"/>
              </a:rPr>
              <a:t>"There's a couple of things that are different in Toronto," said city MP Adam Vaughan, chairman of an advisory committee on homelessness. "Toronto is a magnet to folks, not just regionally, but across the country and around the world.</a:t>
            </a:r>
          </a:p>
          <a:p>
            <a:r>
              <a:rPr lang="en-US" sz="1200" b="0" i="0" kern="1200" dirty="0">
                <a:solidFill>
                  <a:schemeClr val="tx1"/>
                </a:solidFill>
                <a:effectLst/>
                <a:latin typeface="+mn-lt"/>
                <a:ea typeface="+mn-ea"/>
                <a:cs typeface="+mn-cs"/>
              </a:rPr>
              <a:t>"People come to Toronto looking for economic opportunity, but they also stay in Toronto because the services are strong."</a:t>
            </a:r>
          </a:p>
          <a:p>
            <a:r>
              <a:rPr lang="en-US" sz="1200" b="0" i="0" kern="1200" dirty="0">
                <a:solidFill>
                  <a:schemeClr val="tx1"/>
                </a:solidFill>
                <a:effectLst/>
                <a:latin typeface="+mn-lt"/>
                <a:ea typeface="+mn-ea"/>
                <a:cs typeface="+mn-cs"/>
              </a:rPr>
              <a:t>Still, Vaughan agreed that the country's largest city does need to turn its attention to getting street people into homes.</a:t>
            </a:r>
          </a:p>
          <a:p>
            <a:r>
              <a:rPr lang="en-US" sz="1200" b="0" i="0" kern="1200" dirty="0">
                <a:solidFill>
                  <a:schemeClr val="tx1"/>
                </a:solidFill>
                <a:effectLst/>
                <a:latin typeface="+mn-lt"/>
                <a:ea typeface="+mn-ea"/>
                <a:cs typeface="+mn-cs"/>
              </a:rPr>
              <a:t>"What we really ought to be doing is depopulating the shelters with supportive housing, which is cheaper," said Vaughan. "It's also more humane and it's where the homeless want to be."</a:t>
            </a:r>
          </a:p>
          <a:p>
            <a:endParaRPr lang="en-US" dirty="0"/>
          </a:p>
          <a:p>
            <a:endParaRPr lang="en-US" dirty="0"/>
          </a:p>
          <a:p>
            <a:r>
              <a:rPr lang="en-US" dirty="0"/>
              <a:t>Same thing</a:t>
            </a:r>
            <a:r>
              <a:rPr lang="en-US" baseline="0" dirty="0"/>
              <a:t> is happening in London, New York and any other major cities in their country.</a:t>
            </a:r>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33</a:t>
            </a:fld>
            <a:endParaRPr lang="en-CA"/>
          </a:p>
        </p:txBody>
      </p:sp>
    </p:spTree>
    <p:extLst>
      <p:ext uri="{BB962C8B-B14F-4D97-AF65-F5344CB8AC3E}">
        <p14:creationId xmlns:p14="http://schemas.microsoft.com/office/powerpoint/2010/main" val="79170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Shelter occupancy showed a steady</a:t>
            </a:r>
            <a:r>
              <a:rPr lang="en-US" baseline="0" dirty="0"/>
              <a:t> increase.</a:t>
            </a:r>
          </a:p>
          <a:p>
            <a:endParaRPr lang="en-US" baseline="0" dirty="0"/>
          </a:p>
          <a:p>
            <a:r>
              <a:rPr lang="en-US" baseline="0" dirty="0"/>
              <a:t>The oscillation looks like a pattern in it</a:t>
            </a:r>
          </a:p>
          <a:p>
            <a:endParaRPr lang="en-US" baseline="0" dirty="0"/>
          </a:p>
          <a:p>
            <a:r>
              <a:rPr lang="en-US" baseline="0" dirty="0"/>
              <a:t>Autocorrelation: a very predictable increase, with a little oscillation as well.</a:t>
            </a:r>
            <a:endParaRPr lang="en-CA" dirty="0"/>
          </a:p>
          <a:p>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16</a:t>
            </a:fld>
            <a:endParaRPr lang="en-CA"/>
          </a:p>
        </p:txBody>
      </p:sp>
    </p:spTree>
    <p:extLst>
      <p:ext uri="{BB962C8B-B14F-4D97-AF65-F5344CB8AC3E}">
        <p14:creationId xmlns:p14="http://schemas.microsoft.com/office/powerpoint/2010/main" val="163600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Shelter occupancy</a:t>
            </a:r>
            <a:r>
              <a:rPr lang="en-US" baseline="0" dirty="0"/>
              <a:t> rate is fairly high throughout the year, around 96%.</a:t>
            </a:r>
          </a:p>
          <a:p>
            <a:endParaRPr lang="en-US" baseline="0" dirty="0"/>
          </a:p>
          <a:p>
            <a:r>
              <a:rPr lang="en-US" baseline="0" dirty="0"/>
              <a:t>Showed a little bit peak in March, June. And in November it can even reach over 100%.</a:t>
            </a:r>
          </a:p>
          <a:p>
            <a:endParaRPr lang="en-US" baseline="0" dirty="0"/>
          </a:p>
          <a:p>
            <a:r>
              <a:rPr lang="en-US" baseline="0" dirty="0"/>
              <a:t>The oscillation in autocorrelation function gives us a clear periodic pattern.</a:t>
            </a:r>
          </a:p>
          <a:p>
            <a:endParaRPr lang="en-US" baseline="0" dirty="0"/>
          </a:p>
          <a:p>
            <a:r>
              <a:rPr lang="en-US" baseline="0" dirty="0"/>
              <a:t>And for each 50 days we saw a total 7 peaks, that easily made us relate it to a weekly pattern.</a:t>
            </a:r>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17</a:t>
            </a:fld>
            <a:endParaRPr lang="en-CA"/>
          </a:p>
        </p:txBody>
      </p:sp>
    </p:spTree>
    <p:extLst>
      <p:ext uri="{BB962C8B-B14F-4D97-AF65-F5344CB8AC3E}">
        <p14:creationId xmlns:p14="http://schemas.microsoft.com/office/powerpoint/2010/main" val="103605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Occupancies for Friday, Saturday and Sunday (weekends)</a:t>
            </a:r>
            <a:r>
              <a:rPr lang="en-CA" baseline="0" dirty="0"/>
              <a:t> </a:t>
            </a:r>
            <a:r>
              <a:rPr lang="en-CA" dirty="0"/>
              <a:t>are about a number of 100 higher than the rest of the week. (about 2% difference)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Occupancy rates for Friday, Saturday and Sunday are about 1-2% higher than the rest of the week days.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a:t>
            </a:r>
            <a:r>
              <a:rPr lang="en-US" baseline="0" dirty="0"/>
              <a:t> honest, 2%</a:t>
            </a:r>
            <a:r>
              <a:rPr lang="en-US" dirty="0"/>
              <a:t> is not a big</a:t>
            </a:r>
            <a:r>
              <a:rPr lang="en-US" baseline="0" dirty="0"/>
              <a:t> difference in number but still gives us a small favor of demand difference between regular weekdays and weekends.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we will have more details of this interesting pattern in later analysis.</a:t>
            </a:r>
            <a:endParaRPr lang="en-US" dirty="0"/>
          </a:p>
          <a:p>
            <a:endParaRPr lang="en-CA" dirty="0"/>
          </a:p>
          <a:p>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18</a:t>
            </a:fld>
            <a:endParaRPr lang="en-CA"/>
          </a:p>
        </p:txBody>
      </p:sp>
    </p:spTree>
    <p:extLst>
      <p:ext uri="{BB962C8B-B14F-4D97-AF65-F5344CB8AC3E}">
        <p14:creationId xmlns:p14="http://schemas.microsoft.com/office/powerpoint/2010/main" val="321398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our major objective is to study the relationship between shelters occupancy attributes and weather attributes.</a:t>
            </a:r>
          </a:p>
          <a:p>
            <a:endParaRPr lang="en-US" baseline="0" dirty="0"/>
          </a:p>
          <a:p>
            <a:r>
              <a:rPr lang="en-US" baseline="0" dirty="0"/>
              <a:t>This heap map three shelter variables: Capacity, Occupancy and Occupancy rate</a:t>
            </a:r>
          </a:p>
          <a:p>
            <a:endParaRPr lang="en-US" baseline="0" dirty="0"/>
          </a:p>
          <a:p>
            <a:r>
              <a:rPr lang="en-US" baseline="0" dirty="0"/>
              <a:t>However from this heat map, the correlation between shelter and weather variables is pretty low, the coefficient is around 0.2, no higher than 0.3. </a:t>
            </a:r>
          </a:p>
          <a:p>
            <a:endParaRPr lang="en-US" baseline="0" dirty="0"/>
          </a:p>
          <a:p>
            <a:r>
              <a:rPr lang="en-US" baseline="0" dirty="0"/>
              <a:t>It is quite opposite from our hypothesis.</a:t>
            </a:r>
          </a:p>
          <a:p>
            <a:endParaRPr lang="en-US" baseline="0" dirty="0"/>
          </a:p>
          <a:p>
            <a:r>
              <a:rPr lang="en-US" baseline="0" dirty="0"/>
              <a:t>So we want to take a closer look at it.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61978FD-CF26-4490-9647-B11D5FC11EBC}" type="slidenum">
              <a:rPr lang="en-CA" smtClean="0"/>
              <a:t>19</a:t>
            </a:fld>
            <a:endParaRPr lang="en-CA"/>
          </a:p>
        </p:txBody>
      </p:sp>
    </p:spTree>
    <p:extLst>
      <p:ext uri="{BB962C8B-B14F-4D97-AF65-F5344CB8AC3E}">
        <p14:creationId xmlns:p14="http://schemas.microsoft.com/office/powerpoint/2010/main" val="176046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Scatter Matrix</a:t>
            </a:r>
            <a:r>
              <a:rPr lang="en-US" baseline="0" dirty="0"/>
              <a:t> gives us a detailed look of their relationships.</a:t>
            </a:r>
          </a:p>
          <a:p>
            <a:endParaRPr lang="en-US" baseline="0" dirty="0"/>
          </a:p>
          <a:p>
            <a:r>
              <a:rPr lang="en-US" baseline="0" dirty="0"/>
              <a:t>From this Matrix, there seems to be a trend between shelter occupancy attributes (capacity/occupancy) and temperature related attributes (mean/max/min temp).</a:t>
            </a:r>
          </a:p>
          <a:p>
            <a:endParaRPr lang="en-US" baseline="0" dirty="0"/>
          </a:p>
          <a:p>
            <a:r>
              <a:rPr lang="en-US" baseline="0" dirty="0"/>
              <a:t>Seems along the occupancy axis, the temperature increases and decreases in linear.</a:t>
            </a:r>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20</a:t>
            </a:fld>
            <a:endParaRPr lang="en-CA"/>
          </a:p>
        </p:txBody>
      </p:sp>
    </p:spTree>
    <p:extLst>
      <p:ext uri="{BB962C8B-B14F-4D97-AF65-F5344CB8AC3E}">
        <p14:creationId xmlns:p14="http://schemas.microsoft.com/office/powerpoint/2010/main" val="198218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As example,</a:t>
            </a:r>
            <a:r>
              <a:rPr lang="en-US" baseline="0" dirty="0"/>
              <a:t> w</a:t>
            </a:r>
            <a:r>
              <a:rPr lang="en-US" dirty="0"/>
              <a:t>e plotted</a:t>
            </a:r>
            <a:r>
              <a:rPr lang="en-US" baseline="0" dirty="0"/>
              <a:t> out the daily occupancy vs temperature for each of the half year and did a linear regression. It fits very well for the linear model.</a:t>
            </a:r>
          </a:p>
          <a:p>
            <a:endParaRPr lang="en-US" baseline="0" dirty="0"/>
          </a:p>
          <a:p>
            <a:r>
              <a:rPr lang="en-US" baseline="0" dirty="0"/>
              <a:t>And it seems like a linear correlation except they are completely opposite in two different half years. Is it a real correlation?</a:t>
            </a:r>
          </a:p>
          <a:p>
            <a:endParaRPr lang="en-US" baseline="0" dirty="0"/>
          </a:p>
          <a:p>
            <a:r>
              <a:rPr lang="en-US" baseline="0" dirty="0"/>
              <a:t>2.</a:t>
            </a:r>
          </a:p>
          <a:p>
            <a:r>
              <a:rPr lang="en-US" baseline="0" dirty="0"/>
              <a:t>If you bring graph that occupancy increases over the year and temperature increases and decreases over the year, </a:t>
            </a:r>
          </a:p>
          <a:p>
            <a:endParaRPr lang="en-US" baseline="0" dirty="0"/>
          </a:p>
          <a:p>
            <a:r>
              <a:rPr lang="en-US" baseline="0" dirty="0"/>
              <a:t>You will realize that in fact the occupancy is increasing over year, no matter what weather condition it is.</a:t>
            </a:r>
          </a:p>
          <a:p>
            <a:endParaRPr lang="en-US" baseline="0" dirty="0"/>
          </a:p>
          <a:p>
            <a:r>
              <a:rPr lang="en-US" baseline="0" dirty="0"/>
              <a:t>It just happens that temperature increases over the first half year and decrease over the second half year, so it seems a positive linear regression in first half year then negative linear correlation in the second half year. </a:t>
            </a:r>
          </a:p>
          <a:p>
            <a:endParaRPr lang="en-US" baseline="0" dirty="0"/>
          </a:p>
          <a:p>
            <a:r>
              <a:rPr lang="en-US" baseline="0" dirty="0"/>
              <a:t>The true correlation behind it is actually occupancy vs time. </a:t>
            </a:r>
          </a:p>
          <a:p>
            <a:endParaRPr lang="en-US" baseline="0" dirty="0"/>
          </a:p>
          <a:p>
            <a:r>
              <a:rPr lang="en-US" baseline="0" dirty="0"/>
              <a:t>3.</a:t>
            </a:r>
          </a:p>
          <a:p>
            <a:r>
              <a:rPr lang="en-US" baseline="0" dirty="0"/>
              <a:t>So why is that?</a:t>
            </a:r>
          </a:p>
          <a:p>
            <a:endParaRPr lang="en-US" baseline="0" dirty="0"/>
          </a:p>
          <a:p>
            <a:r>
              <a:rPr lang="en-US" baseline="0" dirty="0"/>
              <a:t>The city’s target for the occupancy rate is 90%, but actually it is well above 90%, around 96% average and even in November, it reached over 100%.</a:t>
            </a:r>
          </a:p>
          <a:p>
            <a:endParaRPr lang="en-US" baseline="0" dirty="0"/>
          </a:p>
          <a:p>
            <a:r>
              <a:rPr lang="en-US" baseline="0" dirty="0"/>
              <a:t>At least, from this study, shortage of shelter for city of Toronto is so predominant and demanding of the shelter capacity is so strong, that weather conditions have almost no impact on occupancy variation. Whenever there is more capacity provided, the spot will be taken immediately no matter what weather condition it is.</a:t>
            </a:r>
          </a:p>
        </p:txBody>
      </p:sp>
      <p:sp>
        <p:nvSpPr>
          <p:cNvPr id="4" name="Slide Number Placeholder 3"/>
          <p:cNvSpPr>
            <a:spLocks noGrp="1"/>
          </p:cNvSpPr>
          <p:nvPr>
            <p:ph type="sldNum" sz="quarter" idx="10"/>
          </p:nvPr>
        </p:nvSpPr>
        <p:spPr/>
        <p:txBody>
          <a:bodyPr/>
          <a:lstStyle/>
          <a:p>
            <a:fld id="{261978FD-CF26-4490-9647-B11D5FC11EBC}" type="slidenum">
              <a:rPr lang="en-CA" smtClean="0"/>
              <a:t>21</a:t>
            </a:fld>
            <a:endParaRPr lang="en-CA"/>
          </a:p>
        </p:txBody>
      </p:sp>
    </p:spTree>
    <p:extLst>
      <p:ext uri="{BB962C8B-B14F-4D97-AF65-F5344CB8AC3E}">
        <p14:creationId xmlns:p14="http://schemas.microsoft.com/office/powerpoint/2010/main" val="220524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As example,</a:t>
            </a:r>
            <a:r>
              <a:rPr lang="en-US" baseline="0" dirty="0"/>
              <a:t> w</a:t>
            </a:r>
            <a:r>
              <a:rPr lang="en-US" dirty="0"/>
              <a:t>e plotted</a:t>
            </a:r>
            <a:r>
              <a:rPr lang="en-US" baseline="0" dirty="0"/>
              <a:t> out the daily occupancy vs temperature for each of the half year and did a linear regression. It fits very well for the linear model.</a:t>
            </a:r>
          </a:p>
          <a:p>
            <a:endParaRPr lang="en-US" baseline="0" dirty="0"/>
          </a:p>
          <a:p>
            <a:r>
              <a:rPr lang="en-US" baseline="0" dirty="0"/>
              <a:t>And it seems like a linear correlation except they are completely opposite in two different half years. Is it a real correlation?</a:t>
            </a:r>
          </a:p>
          <a:p>
            <a:endParaRPr lang="en-US" baseline="0" dirty="0"/>
          </a:p>
          <a:p>
            <a:r>
              <a:rPr lang="en-US" baseline="0" dirty="0"/>
              <a:t>2.</a:t>
            </a:r>
          </a:p>
          <a:p>
            <a:r>
              <a:rPr lang="en-US" baseline="0" dirty="0"/>
              <a:t>If you bring graph that occupancy increases over the year and temperature increases and decreases over the year, </a:t>
            </a:r>
          </a:p>
          <a:p>
            <a:endParaRPr lang="en-US" baseline="0" dirty="0"/>
          </a:p>
          <a:p>
            <a:r>
              <a:rPr lang="en-US" baseline="0" dirty="0"/>
              <a:t>You will realize that in fact the occupancy is increasing over year, no matter what weather condition it is.</a:t>
            </a:r>
          </a:p>
          <a:p>
            <a:endParaRPr lang="en-US" baseline="0" dirty="0"/>
          </a:p>
          <a:p>
            <a:r>
              <a:rPr lang="en-US" baseline="0" dirty="0"/>
              <a:t>It just happens that temperature increases over the first half year and decrease over the second half year, so it seems a positive linear regression in first half year then negative linear correlation in the second half year. </a:t>
            </a:r>
          </a:p>
          <a:p>
            <a:endParaRPr lang="en-US" baseline="0" dirty="0"/>
          </a:p>
          <a:p>
            <a:r>
              <a:rPr lang="en-US" baseline="0" dirty="0"/>
              <a:t>The true correlation behind it is actually occupancy vs time. </a:t>
            </a:r>
          </a:p>
          <a:p>
            <a:endParaRPr lang="en-US" baseline="0" dirty="0"/>
          </a:p>
          <a:p>
            <a:r>
              <a:rPr lang="en-US" baseline="0" dirty="0"/>
              <a:t>3.</a:t>
            </a:r>
          </a:p>
          <a:p>
            <a:r>
              <a:rPr lang="en-US" baseline="0" dirty="0"/>
              <a:t>So why is that?</a:t>
            </a:r>
          </a:p>
          <a:p>
            <a:endParaRPr lang="en-US" baseline="0" dirty="0"/>
          </a:p>
          <a:p>
            <a:r>
              <a:rPr lang="en-US" baseline="0" dirty="0"/>
              <a:t>The city’s target for the occupancy rate is 90%, but actually it is well above 90%, around 96% average and even in November, it reached over 100%.</a:t>
            </a:r>
          </a:p>
          <a:p>
            <a:endParaRPr lang="en-US" baseline="0" dirty="0"/>
          </a:p>
          <a:p>
            <a:r>
              <a:rPr lang="en-US" baseline="0" dirty="0"/>
              <a:t>At least, from this study, shortage of shelter for city of Toronto is so predominant and demanding of the shelter capacity is so strong, that weather conditions have almost no impact on occupancy variation. Whenever there is more capacity provided, the spot will be taken immediately no matter what weather condition it is.</a:t>
            </a:r>
          </a:p>
        </p:txBody>
      </p:sp>
      <p:sp>
        <p:nvSpPr>
          <p:cNvPr id="4" name="Slide Number Placeholder 3"/>
          <p:cNvSpPr>
            <a:spLocks noGrp="1"/>
          </p:cNvSpPr>
          <p:nvPr>
            <p:ph type="sldNum" sz="quarter" idx="10"/>
          </p:nvPr>
        </p:nvSpPr>
        <p:spPr/>
        <p:txBody>
          <a:bodyPr/>
          <a:lstStyle/>
          <a:p>
            <a:fld id="{261978FD-CF26-4490-9647-B11D5FC11EBC}" type="slidenum">
              <a:rPr lang="en-CA" smtClean="0"/>
              <a:t>22</a:t>
            </a:fld>
            <a:endParaRPr lang="en-CA"/>
          </a:p>
        </p:txBody>
      </p:sp>
    </p:spTree>
    <p:extLst>
      <p:ext uri="{BB962C8B-B14F-4D97-AF65-F5344CB8AC3E}">
        <p14:creationId xmlns:p14="http://schemas.microsoft.com/office/powerpoint/2010/main" val="358773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each 50 days we saw a total 7 peaks, that easily made us relate it to a weekly pattern.</a:t>
            </a:r>
            <a:endParaRPr lang="en-CA" dirty="0" smtClean="0"/>
          </a:p>
          <a:p>
            <a:endParaRPr lang="en-CA" dirty="0"/>
          </a:p>
        </p:txBody>
      </p:sp>
      <p:sp>
        <p:nvSpPr>
          <p:cNvPr id="4" name="Slide Number Placeholder 3"/>
          <p:cNvSpPr>
            <a:spLocks noGrp="1"/>
          </p:cNvSpPr>
          <p:nvPr>
            <p:ph type="sldNum" sz="quarter" idx="10"/>
          </p:nvPr>
        </p:nvSpPr>
        <p:spPr/>
        <p:txBody>
          <a:bodyPr/>
          <a:lstStyle/>
          <a:p>
            <a:fld id="{261978FD-CF26-4490-9647-B11D5FC11EBC}" type="slidenum">
              <a:rPr lang="en-CA" smtClean="0"/>
              <a:t>24</a:t>
            </a:fld>
            <a:endParaRPr lang="en-CA"/>
          </a:p>
        </p:txBody>
      </p:sp>
    </p:spTree>
    <p:extLst>
      <p:ext uri="{BB962C8B-B14F-4D97-AF65-F5344CB8AC3E}">
        <p14:creationId xmlns:p14="http://schemas.microsoft.com/office/powerpoint/2010/main" val="50486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D2E66CC-6FB6-43E2-9853-B9EC2AAD107C}" type="datetimeFigureOut">
              <a:rPr lang="en-CA" smtClean="0"/>
              <a:t>29/07/2018</a:t>
            </a:fld>
            <a:endParaRPr lang="en-CA"/>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CA"/>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1CF360A-6AD1-4EF4-A9CA-CF404523EF02}" type="slidenum">
              <a:rPr lang="en-CA" smtClean="0"/>
              <a:t>‹#›</a:t>
            </a:fld>
            <a:endParaRPr lang="en-CA"/>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241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458D1-F235-4060-964E-F35431BE315E}" type="datetimeFigureOut">
              <a:rPr lang="en-CA" smtClean="0"/>
              <a:t>29/07/2018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395363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458D1-F235-4060-964E-F35431BE315E}" type="datetimeFigureOut">
              <a:rPr lang="en-CA" smtClean="0"/>
              <a:t>29/07/2018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426736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D2E458D1-F235-4060-964E-F35431BE315E}" type="datetimeFigureOut">
              <a:rPr lang="en-CA" smtClean="0"/>
              <a:t>29/07/2018</a:t>
            </a:fld>
            <a:endParaRPr lang="en-CA"/>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CA"/>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1CF360A-6AD1-4EF4-A9CA-CF404523EF02}" type="slidenum">
              <a:rPr lang="en-CA" smtClean="0"/>
              <a:t>‹#›</a:t>
            </a:fld>
            <a:endParaRPr lang="en-CA"/>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247298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E458D1-F235-4060-964E-F35431BE315E}" type="datetimeFigureOut">
              <a:rPr lang="en-CA" smtClean="0"/>
              <a:t>29/07/2018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44184846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E458D1-F235-4060-964E-F35431BE315E}" type="datetimeFigureOut">
              <a:rPr lang="en-CA" smtClean="0"/>
              <a:t>29/07/2018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58050000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E458D1-F235-4060-964E-F35431BE315E}" type="datetimeFigureOut">
              <a:rPr lang="en-CA" smtClean="0"/>
              <a:t>29/07/2018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221467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458D1-F235-4060-964E-F35431BE315E}" type="datetimeFigureOut">
              <a:rPr lang="en-CA" smtClean="0"/>
              <a:t>29/07/2018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275289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D2E458D1-F235-4060-964E-F35431BE315E}" type="datetimeFigureOut">
              <a:rPr lang="en-CA" smtClean="0"/>
              <a:t>29/07/2018</a:t>
            </a:fld>
            <a:endParaRPr lang="en-CA"/>
          </a:p>
        </p:txBody>
      </p:sp>
      <p:sp>
        <p:nvSpPr>
          <p:cNvPr id="6" name="Footer Placeholder 5"/>
          <p:cNvSpPr>
            <a:spLocks noGrp="1"/>
          </p:cNvSpPr>
          <p:nvPr>
            <p:ph type="ftr" sz="quarter" idx="11"/>
          </p:nvPr>
        </p:nvSpPr>
        <p:spPr>
          <a:xfrm>
            <a:off x="2103621" y="6375679"/>
            <a:ext cx="3482178" cy="345796"/>
          </a:xfrm>
        </p:spPr>
        <p:txBody>
          <a:bodyPr/>
          <a:lstStyle/>
          <a:p>
            <a:endParaRPr lang="en-CA"/>
          </a:p>
        </p:txBody>
      </p:sp>
      <p:sp>
        <p:nvSpPr>
          <p:cNvPr id="7" name="Slide Number Placeholder 6"/>
          <p:cNvSpPr>
            <a:spLocks noGrp="1"/>
          </p:cNvSpPr>
          <p:nvPr>
            <p:ph type="sldNum" sz="quarter" idx="12"/>
          </p:nvPr>
        </p:nvSpPr>
        <p:spPr>
          <a:xfrm>
            <a:off x="5687568" y="6375679"/>
            <a:ext cx="1234440" cy="345796"/>
          </a:xfrm>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292625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458D1-F235-4060-964E-F35431BE315E}" type="datetimeFigureOut">
              <a:rPr lang="en-CA" smtClean="0"/>
              <a:t>29/07/2018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1CF360A-6AD1-4EF4-A9CA-CF404523EF02}" type="slidenum">
              <a:rPr lang="en-CA" smtClean="0"/>
              <a:t>‹#›</a:t>
            </a:fld>
            <a:endParaRPr lang="en-CA"/>
          </a:p>
        </p:txBody>
      </p:sp>
    </p:spTree>
    <p:extLst>
      <p:ext uri="{BB962C8B-B14F-4D97-AF65-F5344CB8AC3E}">
        <p14:creationId xmlns:p14="http://schemas.microsoft.com/office/powerpoint/2010/main" val="345913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2E458D1-F235-4060-964E-F35431BE315E}" type="datetimeFigureOut">
              <a:rPr lang="en-CA" smtClean="0"/>
              <a:t>29/07/2018</a:t>
            </a:fld>
            <a:endParaRPr lang="en-CA"/>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CA"/>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1CF360A-6AD1-4EF4-A9CA-CF404523EF02}" type="slidenum">
              <a:rPr lang="en-CA" smtClean="0"/>
              <a:t>‹#›</a:t>
            </a:fld>
            <a:endParaRPr lang="en-CA"/>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636779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2" r:id="rId8"/>
    <p:sldLayoutId id="2147483883" r:id="rId9"/>
    <p:sldLayoutId id="2147483884" r:id="rId10"/>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6000" dirty="0">
                <a:cs typeface="Calibri Light"/>
              </a:rPr>
              <a:t>Toronto Shelter Occupancy</a:t>
            </a:r>
            <a:br>
              <a:rPr lang="en-US" sz="6000" dirty="0">
                <a:cs typeface="Calibri Light"/>
              </a:rPr>
            </a:br>
            <a:r>
              <a:rPr lang="en-US" sz="6000" dirty="0">
                <a:cs typeface="Calibri Light"/>
              </a:rPr>
              <a:t>vs</a:t>
            </a:r>
            <a:br>
              <a:rPr lang="en-US" sz="6000" dirty="0">
                <a:cs typeface="Calibri Light"/>
              </a:rPr>
            </a:br>
            <a:r>
              <a:rPr lang="en-US" sz="6000" dirty="0">
                <a:cs typeface="Calibri Light"/>
              </a:rPr>
              <a:t>Weather Impact</a:t>
            </a:r>
            <a:endParaRPr lang="en-US" sz="6000" dirty="0"/>
          </a:p>
        </p:txBody>
      </p:sp>
      <p:sp>
        <p:nvSpPr>
          <p:cNvPr id="3" name="Subtitle 2"/>
          <p:cNvSpPr>
            <a:spLocks noGrp="1"/>
          </p:cNvSpPr>
          <p:nvPr>
            <p:ph type="subTitle" idx="1"/>
          </p:nvPr>
        </p:nvSpPr>
        <p:spPr>
          <a:xfrm>
            <a:off x="8586788" y="5243514"/>
            <a:ext cx="3605212" cy="1614486"/>
          </a:xfrm>
        </p:spPr>
        <p:txBody>
          <a:bodyPr>
            <a:normAutofit/>
          </a:bodyPr>
          <a:lstStyle/>
          <a:p>
            <a:pPr algn="l"/>
            <a:r>
              <a:rPr lang="en-US" sz="1400" i="1" dirty="0"/>
              <a:t>Group 4: </a:t>
            </a:r>
            <a:endParaRPr lang="en-US" sz="1400" i="1" dirty="0" smtClean="0"/>
          </a:p>
          <a:p>
            <a:pPr algn="r"/>
            <a:r>
              <a:rPr lang="en-CA" sz="1400" i="1" dirty="0" smtClean="0"/>
              <a:t>Yunfei </a:t>
            </a:r>
            <a:r>
              <a:rPr lang="en-CA" sz="1400" i="1" dirty="0"/>
              <a:t>Bai</a:t>
            </a:r>
          </a:p>
          <a:p>
            <a:pPr algn="r"/>
            <a:r>
              <a:rPr lang="en-CA" sz="1400" i="1" dirty="0"/>
              <a:t>Tayfun </a:t>
            </a:r>
            <a:r>
              <a:rPr lang="en-CA" sz="1400" i="1" dirty="0" err="1"/>
              <a:t>Umman</a:t>
            </a:r>
            <a:endParaRPr lang="en-CA" sz="1400" i="1" dirty="0"/>
          </a:p>
          <a:p>
            <a:pPr algn="r"/>
            <a:r>
              <a:rPr lang="en-CA" sz="1400" i="1" dirty="0"/>
              <a:t>Hyun Kim</a:t>
            </a:r>
          </a:p>
          <a:p>
            <a:pPr algn="r"/>
            <a:r>
              <a:rPr lang="en-CA" sz="1400" i="1" dirty="0"/>
              <a:t>Jessica (Yuanyuan) </a:t>
            </a:r>
            <a:r>
              <a:rPr lang="en-CA" sz="1400" i="1" dirty="0" smtClean="0"/>
              <a:t>Zou</a:t>
            </a:r>
            <a:endParaRPr lang="en-CA" sz="3600" i="1"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a:xfrm>
            <a:off x="1017590" y="296940"/>
            <a:ext cx="5565977" cy="817765"/>
          </a:xfrm>
        </p:spPr>
        <p:txBody>
          <a:bodyPr>
            <a:normAutofit/>
          </a:bodyPr>
          <a:lstStyle/>
          <a:p>
            <a:r>
              <a:rPr lang="en-US" dirty="0">
                <a:cs typeface="Calibri Light"/>
              </a:rPr>
              <a:t>Data Preparation</a:t>
            </a:r>
            <a:endParaRPr lang="en-US" dirty="0"/>
          </a:p>
        </p:txBody>
      </p:sp>
      <p:graphicFrame>
        <p:nvGraphicFramePr>
          <p:cNvPr id="13" name="Content Placeholder 12">
            <a:extLst>
              <a:ext uri="{FF2B5EF4-FFF2-40B4-BE49-F238E27FC236}">
                <a16:creationId xmlns:a16="http://schemas.microsoft.com/office/drawing/2014/main" id="{0955DC89-0156-40AD-A658-837BD2C9DD93}"/>
              </a:ext>
            </a:extLst>
          </p:cNvPr>
          <p:cNvGraphicFramePr>
            <a:graphicFrameLocks noGrp="1"/>
          </p:cNvGraphicFramePr>
          <p:nvPr>
            <p:ph idx="1"/>
            <p:extLst/>
          </p:nvPr>
        </p:nvGraphicFramePr>
        <p:xfrm>
          <a:off x="1019733" y="1626625"/>
          <a:ext cx="4798685" cy="3321996"/>
        </p:xfrm>
        <a:graphic>
          <a:graphicData uri="http://schemas.openxmlformats.org/drawingml/2006/table">
            <a:tbl>
              <a:tblPr/>
              <a:tblGrid>
                <a:gridCol w="2336751">
                  <a:extLst>
                    <a:ext uri="{9D8B030D-6E8A-4147-A177-3AD203B41FA5}">
                      <a16:colId xmlns:a16="http://schemas.microsoft.com/office/drawing/2014/main" val="2087627790"/>
                    </a:ext>
                  </a:extLst>
                </a:gridCol>
                <a:gridCol w="1230967">
                  <a:extLst>
                    <a:ext uri="{9D8B030D-6E8A-4147-A177-3AD203B41FA5}">
                      <a16:colId xmlns:a16="http://schemas.microsoft.com/office/drawing/2014/main" val="436762915"/>
                    </a:ext>
                  </a:extLst>
                </a:gridCol>
                <a:gridCol w="1230967">
                  <a:extLst>
                    <a:ext uri="{9D8B030D-6E8A-4147-A177-3AD203B41FA5}">
                      <a16:colId xmlns:a16="http://schemas.microsoft.com/office/drawing/2014/main" val="1874162258"/>
                    </a:ext>
                  </a:extLst>
                </a:gridCol>
              </a:tblGrid>
              <a:tr h="283278">
                <a:tc>
                  <a:txBody>
                    <a:bodyPr/>
                    <a:lstStyle/>
                    <a:p>
                      <a:pPr algn="l" fontAlgn="b"/>
                      <a:r>
                        <a:rPr lang="en-CA" sz="1400" b="1" i="0" u="none" strike="noStrike">
                          <a:solidFill>
                            <a:srgbClr val="FFFFFF"/>
                          </a:solidFill>
                          <a:effectLst/>
                          <a:latin typeface="Calibri" panose="020F0502020204030204" pitchFamily="34" charset="0"/>
                        </a:rPr>
                        <a:t>Columns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859680888"/>
                  </a:ext>
                </a:extLst>
              </a:tr>
              <a:tr h="275544">
                <a:tc>
                  <a:txBody>
                    <a:bodyPr/>
                    <a:lstStyle/>
                    <a:p>
                      <a:pPr algn="l" fontAlgn="b"/>
                      <a:r>
                        <a:rPr lang="en-CA" sz="1400" b="0" i="0" u="none" strike="noStrike">
                          <a:solidFill>
                            <a:srgbClr val="000000"/>
                          </a:solidFill>
                          <a:effectLst/>
                          <a:latin typeface="Calibri" panose="020F0502020204030204" pitchFamily="34" charset="0"/>
                        </a:rPr>
                        <a:t>ORGANIZATION_NAME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326871"/>
                  </a:ext>
                </a:extLst>
              </a:tr>
              <a:tr h="275544">
                <a:tc>
                  <a:txBody>
                    <a:bodyPr/>
                    <a:lstStyle/>
                    <a:p>
                      <a:pPr algn="l" fontAlgn="b"/>
                      <a:r>
                        <a:rPr lang="en-CA" sz="1400" b="0" i="0" u="none" strike="noStrike">
                          <a:solidFill>
                            <a:srgbClr val="000000"/>
                          </a:solidFill>
                          <a:effectLst/>
                          <a:latin typeface="Calibri" panose="020F0502020204030204" pitchFamily="34" charset="0"/>
                        </a:rPr>
                        <a:t>SHELTER_NAME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694713"/>
                  </a:ext>
                </a:extLst>
              </a:tr>
              <a:tr h="275544">
                <a:tc>
                  <a:txBody>
                    <a:bodyPr/>
                    <a:lstStyle/>
                    <a:p>
                      <a:pPr algn="l" fontAlgn="b"/>
                      <a:r>
                        <a:rPr lang="en-CA" sz="1400" b="0" i="0" u="none" strike="noStrike" dirty="0">
                          <a:solidFill>
                            <a:srgbClr val="000000"/>
                          </a:solidFill>
                          <a:effectLst/>
                          <a:latin typeface="Calibri" panose="020F0502020204030204" pitchFamily="34" charset="0"/>
                        </a:rPr>
                        <a:t>SHELTER_ADDRESS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793744"/>
                  </a:ext>
                </a:extLst>
              </a:tr>
              <a:tr h="275544">
                <a:tc>
                  <a:txBody>
                    <a:bodyPr/>
                    <a:lstStyle/>
                    <a:p>
                      <a:pPr algn="l" fontAlgn="b"/>
                      <a:r>
                        <a:rPr lang="en-CA" sz="1400" b="0" i="0" u="none" strike="noStrike">
                          <a:solidFill>
                            <a:srgbClr val="000000"/>
                          </a:solidFill>
                          <a:effectLst/>
                          <a:latin typeface="Calibri" panose="020F0502020204030204" pitchFamily="34" charset="0"/>
                        </a:rPr>
                        <a:t>SHELTER_CITY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960644"/>
                  </a:ext>
                </a:extLst>
              </a:tr>
              <a:tr h="275544">
                <a:tc>
                  <a:txBody>
                    <a:bodyPr/>
                    <a:lstStyle/>
                    <a:p>
                      <a:pPr algn="l" fontAlgn="b"/>
                      <a:r>
                        <a:rPr lang="en-CA" sz="1400" b="0" i="0" u="none" strike="noStrike">
                          <a:solidFill>
                            <a:srgbClr val="000000"/>
                          </a:solidFill>
                          <a:effectLst/>
                          <a:latin typeface="Calibri" panose="020F0502020204030204" pitchFamily="34" charset="0"/>
                        </a:rPr>
                        <a:t>SHELTER_PROVINCE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190108"/>
                  </a:ext>
                </a:extLst>
              </a:tr>
              <a:tr h="275544">
                <a:tc>
                  <a:txBody>
                    <a:bodyPr/>
                    <a:lstStyle/>
                    <a:p>
                      <a:pPr algn="l" fontAlgn="b"/>
                      <a:r>
                        <a:rPr lang="en-CA" sz="1400" b="0" i="0" u="none" strike="noStrike">
                          <a:solidFill>
                            <a:srgbClr val="000000"/>
                          </a:solidFill>
                          <a:effectLst/>
                          <a:latin typeface="Calibri" panose="020F0502020204030204" pitchFamily="34" charset="0"/>
                        </a:rPr>
                        <a:t>SHELTER_POSTAL_CODE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36126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5626865"/>
                  </a:ext>
                </a:extLst>
              </a:tr>
              <a:tr h="275544">
                <a:tc>
                  <a:txBody>
                    <a:bodyPr/>
                    <a:lstStyle/>
                    <a:p>
                      <a:pPr algn="l" fontAlgn="b"/>
                      <a:r>
                        <a:rPr lang="en-CA" sz="1400" b="0" i="0" u="none" strike="noStrike">
                          <a:solidFill>
                            <a:srgbClr val="000000"/>
                          </a:solidFill>
                          <a:effectLst/>
                          <a:latin typeface="Calibri" panose="020F0502020204030204" pitchFamily="34" charset="0"/>
                        </a:rPr>
                        <a:t>FACILITY_NAME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612599"/>
                  </a:ext>
                </a:extLst>
              </a:tr>
              <a:tr h="275544">
                <a:tc>
                  <a:txBody>
                    <a:bodyPr/>
                    <a:lstStyle/>
                    <a:p>
                      <a:pPr algn="l" fontAlgn="b"/>
                      <a:r>
                        <a:rPr lang="en-CA" sz="1400" b="0" i="0" u="none" strike="noStrike">
                          <a:solidFill>
                            <a:srgbClr val="000000"/>
                          </a:solidFill>
                          <a:effectLst/>
                          <a:latin typeface="Calibri" panose="020F0502020204030204" pitchFamily="34" charset="0"/>
                        </a:rPr>
                        <a:t>PROGRAM_NAME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497851"/>
                  </a:ext>
                </a:extLst>
              </a:tr>
              <a:tr h="275544">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644835"/>
                  </a:ext>
                </a:extLst>
              </a:tr>
              <a:tr h="275544">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6190940"/>
                  </a:ext>
                </a:extLst>
              </a:tr>
              <a:tr h="283278">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38422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8374552"/>
                  </a:ext>
                </a:extLst>
              </a:tr>
            </a:tbl>
          </a:graphicData>
        </a:graphic>
      </p:graphicFrame>
      <p:sp>
        <p:nvSpPr>
          <p:cNvPr id="6" name="TextBox 5">
            <a:extLst>
              <a:ext uri="{FF2B5EF4-FFF2-40B4-BE49-F238E27FC236}">
                <a16:creationId xmlns:a16="http://schemas.microsoft.com/office/drawing/2014/main" id="{57F98BF6-B384-4F7A-AB8A-44072D1197BE}"/>
              </a:ext>
            </a:extLst>
          </p:cNvPr>
          <p:cNvSpPr txBox="1"/>
          <p:nvPr/>
        </p:nvSpPr>
        <p:spPr>
          <a:xfrm>
            <a:off x="1017590" y="1118245"/>
            <a:ext cx="4514312" cy="369332"/>
          </a:xfrm>
          <a:prstGeom prst="rect">
            <a:avLst/>
          </a:prstGeom>
          <a:noFill/>
        </p:spPr>
        <p:txBody>
          <a:bodyPr wrap="square" rtlCol="0">
            <a:spAutoFit/>
          </a:bodyPr>
          <a:lstStyle/>
          <a:p>
            <a:r>
              <a:rPr lang="en-CA" dirty="0"/>
              <a:t>- Shelter Occupancy      &lt;City of Toronto&gt; </a:t>
            </a:r>
          </a:p>
        </p:txBody>
      </p:sp>
      <p:sp>
        <p:nvSpPr>
          <p:cNvPr id="7" name="TextBox 6">
            <a:extLst>
              <a:ext uri="{FF2B5EF4-FFF2-40B4-BE49-F238E27FC236}">
                <a16:creationId xmlns:a16="http://schemas.microsoft.com/office/drawing/2014/main" id="{3037FEC9-A6E1-48DC-B8EF-F165A7F9B00E}"/>
              </a:ext>
            </a:extLst>
          </p:cNvPr>
          <p:cNvSpPr txBox="1"/>
          <p:nvPr/>
        </p:nvSpPr>
        <p:spPr>
          <a:xfrm>
            <a:off x="6788311" y="1114705"/>
            <a:ext cx="4860721" cy="369332"/>
          </a:xfrm>
          <a:prstGeom prst="rect">
            <a:avLst/>
          </a:prstGeom>
          <a:noFill/>
        </p:spPr>
        <p:txBody>
          <a:bodyPr wrap="square" rtlCol="0">
            <a:spAutoFit/>
          </a:bodyPr>
          <a:lstStyle/>
          <a:p>
            <a:r>
              <a:rPr lang="en-CA" dirty="0"/>
              <a:t>- Historical Weather     &lt;Governance of Canada&gt;</a:t>
            </a:r>
          </a:p>
        </p:txBody>
      </p:sp>
      <p:graphicFrame>
        <p:nvGraphicFramePr>
          <p:cNvPr id="22" name="Table 21">
            <a:extLst>
              <a:ext uri="{FF2B5EF4-FFF2-40B4-BE49-F238E27FC236}">
                <a16:creationId xmlns:a16="http://schemas.microsoft.com/office/drawing/2014/main" id="{8A8C34FD-8106-49D9-B149-46F7A1B76269}"/>
              </a:ext>
            </a:extLst>
          </p:cNvPr>
          <p:cNvGraphicFramePr>
            <a:graphicFrameLocks noGrp="1"/>
          </p:cNvGraphicFramePr>
          <p:nvPr>
            <p:extLst/>
          </p:nvPr>
        </p:nvGraphicFramePr>
        <p:xfrm>
          <a:off x="1017590" y="1633706"/>
          <a:ext cx="4798685" cy="3314918"/>
        </p:xfrm>
        <a:graphic>
          <a:graphicData uri="http://schemas.openxmlformats.org/drawingml/2006/table">
            <a:tbl>
              <a:tblPr/>
              <a:tblGrid>
                <a:gridCol w="2331485">
                  <a:extLst>
                    <a:ext uri="{9D8B030D-6E8A-4147-A177-3AD203B41FA5}">
                      <a16:colId xmlns:a16="http://schemas.microsoft.com/office/drawing/2014/main" val="144211387"/>
                    </a:ext>
                  </a:extLst>
                </a:gridCol>
                <a:gridCol w="1230702">
                  <a:extLst>
                    <a:ext uri="{9D8B030D-6E8A-4147-A177-3AD203B41FA5}">
                      <a16:colId xmlns:a16="http://schemas.microsoft.com/office/drawing/2014/main" val="866354325"/>
                    </a:ext>
                  </a:extLst>
                </a:gridCol>
                <a:gridCol w="1236498">
                  <a:extLst>
                    <a:ext uri="{9D8B030D-6E8A-4147-A177-3AD203B41FA5}">
                      <a16:colId xmlns:a16="http://schemas.microsoft.com/office/drawing/2014/main" val="3741868547"/>
                    </a:ext>
                  </a:extLst>
                </a:gridCol>
              </a:tblGrid>
              <a:tr h="282674">
                <a:tc>
                  <a:txBody>
                    <a:bodyPr/>
                    <a:lstStyle/>
                    <a:p>
                      <a:pPr algn="l" fontAlgn="b"/>
                      <a:r>
                        <a:rPr lang="en-CA" sz="1400" b="1" i="0" u="none" strike="noStrike" dirty="0">
                          <a:solidFill>
                            <a:srgbClr val="FFFFFF"/>
                          </a:solidFill>
                          <a:effectLst/>
                          <a:latin typeface="Calibri" panose="020F0502020204030204" pitchFamily="34" charset="0"/>
                        </a:rPr>
                        <a:t>Columns</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870614896"/>
                  </a:ext>
                </a:extLst>
              </a:tr>
              <a:tr h="274957">
                <a:tc>
                  <a:txBody>
                    <a:bodyPr/>
                    <a:lstStyle/>
                    <a:p>
                      <a:pPr algn="l" fontAlgn="b"/>
                      <a:r>
                        <a:rPr lang="en-CA" sz="1400" b="0" i="0" u="none" strike="sngStrike">
                          <a:solidFill>
                            <a:srgbClr val="000000"/>
                          </a:solidFill>
                          <a:effectLst/>
                          <a:latin typeface="Calibri" panose="020F0502020204030204" pitchFamily="34" charset="0"/>
                        </a:rPr>
                        <a:t>ORGANIZATION_NAME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561020957"/>
                  </a:ext>
                </a:extLst>
              </a:tr>
              <a:tr h="274957">
                <a:tc>
                  <a:txBody>
                    <a:bodyPr/>
                    <a:lstStyle/>
                    <a:p>
                      <a:pPr algn="l" fontAlgn="b"/>
                      <a:r>
                        <a:rPr lang="en-CA" sz="1400" b="0" i="0" u="none" strike="sngStrike" dirty="0">
                          <a:solidFill>
                            <a:srgbClr val="000000"/>
                          </a:solidFill>
                          <a:effectLst/>
                          <a:latin typeface="Calibri" panose="020F0502020204030204" pitchFamily="34" charset="0"/>
                        </a:rPr>
                        <a:t>SHELTER_NAME</a:t>
                      </a:r>
                      <a:endParaRPr lang="en-CA" sz="1400" b="0" i="0" u="none" strike="noStrike" dirty="0">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577089480"/>
                  </a:ext>
                </a:extLst>
              </a:tr>
              <a:tr h="274957">
                <a:tc>
                  <a:txBody>
                    <a:bodyPr/>
                    <a:lstStyle/>
                    <a:p>
                      <a:pPr algn="l" fontAlgn="b"/>
                      <a:r>
                        <a:rPr lang="en-CA" sz="1400" b="0" i="0" u="none" strike="sngStrike">
                          <a:solidFill>
                            <a:srgbClr val="000000"/>
                          </a:solidFill>
                          <a:effectLst/>
                          <a:latin typeface="Calibri" panose="020F0502020204030204" pitchFamily="34" charset="0"/>
                        </a:rPr>
                        <a:t>SHELTER_ADDRESS</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192909833"/>
                  </a:ext>
                </a:extLst>
              </a:tr>
              <a:tr h="274957">
                <a:tc>
                  <a:txBody>
                    <a:bodyPr/>
                    <a:lstStyle/>
                    <a:p>
                      <a:pPr algn="l" fontAlgn="b"/>
                      <a:r>
                        <a:rPr lang="en-CA" sz="1400" b="0" i="0" u="none" strike="sngStrike">
                          <a:solidFill>
                            <a:srgbClr val="000000"/>
                          </a:solidFill>
                          <a:effectLst/>
                          <a:latin typeface="Calibri" panose="020F0502020204030204" pitchFamily="34" charset="0"/>
                        </a:rPr>
                        <a:t>SHELTER_CITY</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4535654"/>
                  </a:ext>
                </a:extLst>
              </a:tr>
              <a:tr h="274957">
                <a:tc>
                  <a:txBody>
                    <a:bodyPr/>
                    <a:lstStyle/>
                    <a:p>
                      <a:pPr algn="l" fontAlgn="b"/>
                      <a:r>
                        <a:rPr lang="en-CA" sz="1400" b="0" i="0" u="none" strike="sngStrike">
                          <a:solidFill>
                            <a:srgbClr val="000000"/>
                          </a:solidFill>
                          <a:effectLst/>
                          <a:latin typeface="Calibri" panose="020F0502020204030204" pitchFamily="34" charset="0"/>
                        </a:rPr>
                        <a:t>SHELTER_PROVINCE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112288165"/>
                  </a:ext>
                </a:extLst>
              </a:tr>
              <a:tr h="274957">
                <a:tc>
                  <a:txBody>
                    <a:bodyPr/>
                    <a:lstStyle/>
                    <a:p>
                      <a:pPr algn="l" fontAlgn="b"/>
                      <a:r>
                        <a:rPr lang="en-CA" sz="1400" b="0" i="0" u="none" strike="sngStrike">
                          <a:solidFill>
                            <a:srgbClr val="000000"/>
                          </a:solidFill>
                          <a:effectLst/>
                          <a:latin typeface="Calibri" panose="020F0502020204030204" pitchFamily="34" charset="0"/>
                        </a:rPr>
                        <a:t>SHELTER_POSTAL_CODE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36126</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599754566"/>
                  </a:ext>
                </a:extLst>
              </a:tr>
              <a:tr h="274957">
                <a:tc>
                  <a:txBody>
                    <a:bodyPr/>
                    <a:lstStyle/>
                    <a:p>
                      <a:pPr algn="l" fontAlgn="b"/>
                      <a:r>
                        <a:rPr lang="en-CA" sz="1400" b="0" i="0" u="none" strike="sngStrike">
                          <a:solidFill>
                            <a:srgbClr val="000000"/>
                          </a:solidFill>
                          <a:effectLst/>
                          <a:latin typeface="Calibri" panose="020F0502020204030204" pitchFamily="34" charset="0"/>
                        </a:rPr>
                        <a:t>FACILITY_NAME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88229359"/>
                  </a:ext>
                </a:extLst>
              </a:tr>
              <a:tr h="274957">
                <a:tc>
                  <a:txBody>
                    <a:bodyPr/>
                    <a:lstStyle/>
                    <a:p>
                      <a:pPr algn="l" fontAlgn="b"/>
                      <a:r>
                        <a:rPr lang="en-CA" sz="1400" b="0" i="0" u="none" strike="sngStrike">
                          <a:solidFill>
                            <a:srgbClr val="000000"/>
                          </a:solidFill>
                          <a:effectLst/>
                          <a:latin typeface="Calibri" panose="020F0502020204030204" pitchFamily="34" charset="0"/>
                        </a:rPr>
                        <a:t>PROGRAM_NAME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dirty="0">
                          <a:solidFill>
                            <a:srgbClr val="000000"/>
                          </a:solidFill>
                          <a:effectLst/>
                          <a:latin typeface="Calibri" panose="020F0502020204030204" pitchFamily="34" charset="0"/>
                        </a:rPr>
                        <a:t>object</a:t>
                      </a:r>
                      <a:endParaRPr lang="en-CA" sz="1400" b="0" i="0" u="none" strike="noStrike" dirty="0">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98880565"/>
                  </a:ext>
                </a:extLst>
              </a:tr>
              <a:tr h="274957">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549792"/>
                  </a:ext>
                </a:extLst>
              </a:tr>
              <a:tr h="274957">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585588"/>
                  </a:ext>
                </a:extLst>
              </a:tr>
              <a:tr h="282674">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38422</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691653"/>
                  </a:ext>
                </a:extLst>
              </a:tr>
            </a:tbl>
          </a:graphicData>
        </a:graphic>
      </p:graphicFrame>
      <p:graphicFrame>
        <p:nvGraphicFramePr>
          <p:cNvPr id="4" name="Table 3">
            <a:extLst>
              <a:ext uri="{FF2B5EF4-FFF2-40B4-BE49-F238E27FC236}">
                <a16:creationId xmlns:a16="http://schemas.microsoft.com/office/drawing/2014/main" id="{8D21A05E-5515-4077-8957-8B2CE93DF462}"/>
              </a:ext>
            </a:extLst>
          </p:cNvPr>
          <p:cNvGraphicFramePr>
            <a:graphicFrameLocks noGrp="1"/>
          </p:cNvGraphicFramePr>
          <p:nvPr/>
        </p:nvGraphicFramePr>
        <p:xfrm>
          <a:off x="6788311" y="1626625"/>
          <a:ext cx="4451231" cy="5117073"/>
        </p:xfrm>
        <a:graphic>
          <a:graphicData uri="http://schemas.openxmlformats.org/drawingml/2006/table">
            <a:tbl>
              <a:tblPr/>
              <a:tblGrid>
                <a:gridCol w="2601777">
                  <a:extLst>
                    <a:ext uri="{9D8B030D-6E8A-4147-A177-3AD203B41FA5}">
                      <a16:colId xmlns:a16="http://schemas.microsoft.com/office/drawing/2014/main" val="1323600777"/>
                    </a:ext>
                  </a:extLst>
                </a:gridCol>
                <a:gridCol w="924727">
                  <a:extLst>
                    <a:ext uri="{9D8B030D-6E8A-4147-A177-3AD203B41FA5}">
                      <a16:colId xmlns:a16="http://schemas.microsoft.com/office/drawing/2014/main" val="1947165620"/>
                    </a:ext>
                  </a:extLst>
                </a:gridCol>
                <a:gridCol w="924727">
                  <a:extLst>
                    <a:ext uri="{9D8B030D-6E8A-4147-A177-3AD203B41FA5}">
                      <a16:colId xmlns:a16="http://schemas.microsoft.com/office/drawing/2014/main" val="3499773350"/>
                    </a:ext>
                  </a:extLst>
                </a:gridCol>
              </a:tblGrid>
              <a:tr h="194235">
                <a:tc>
                  <a:txBody>
                    <a:bodyPr/>
                    <a:lstStyle/>
                    <a:p>
                      <a:pPr algn="l" fontAlgn="b"/>
                      <a:r>
                        <a:rPr lang="en-CA" sz="1200" b="1" i="0" u="none" strike="noStrike" dirty="0">
                          <a:solidFill>
                            <a:srgbClr val="FFFFFF"/>
                          </a:solidFill>
                          <a:effectLst/>
                          <a:latin typeface="Calibri" panose="020F0502020204030204" pitchFamily="34" charset="0"/>
                        </a:rPr>
                        <a:t>Columns</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Counts</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Types</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639554839"/>
                  </a:ext>
                </a:extLst>
              </a:tr>
              <a:tr h="194235">
                <a:tc>
                  <a:txBody>
                    <a:bodyPr/>
                    <a:lstStyle/>
                    <a:p>
                      <a:pPr algn="l" fontAlgn="b"/>
                      <a:r>
                        <a:rPr lang="en-CA" sz="1200" b="0" i="0" u="none" strike="noStrike">
                          <a:solidFill>
                            <a:srgbClr val="000000"/>
                          </a:solidFill>
                          <a:effectLst/>
                          <a:latin typeface="Calibri" panose="020F0502020204030204" pitchFamily="34" charset="0"/>
                        </a:rPr>
                        <a:t>Year</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49843"/>
                  </a:ext>
                </a:extLst>
              </a:tr>
              <a:tr h="188932">
                <a:tc>
                  <a:txBody>
                    <a:bodyPr/>
                    <a:lstStyle/>
                    <a:p>
                      <a:pPr algn="l" fontAlgn="b"/>
                      <a:r>
                        <a:rPr lang="en-CA" sz="1200" b="0" i="0" u="none" strike="noStrike">
                          <a:solidFill>
                            <a:srgbClr val="000000"/>
                          </a:solidFill>
                          <a:effectLst/>
                          <a:latin typeface="Calibri" panose="020F0502020204030204" pitchFamily="34" charset="0"/>
                        </a:rPr>
                        <a:t>Month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782341"/>
                  </a:ext>
                </a:extLst>
              </a:tr>
              <a:tr h="188932">
                <a:tc>
                  <a:txBody>
                    <a:bodyPr/>
                    <a:lstStyle/>
                    <a:p>
                      <a:pPr algn="l" fontAlgn="b"/>
                      <a:r>
                        <a:rPr lang="en-CA" sz="1200" b="0" i="0" u="none" strike="noStrike">
                          <a:solidFill>
                            <a:srgbClr val="000000"/>
                          </a:solidFill>
                          <a:effectLst/>
                          <a:latin typeface="Calibri" panose="020F0502020204030204" pitchFamily="34" charset="0"/>
                        </a:rPr>
                        <a:t>Day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47709"/>
                  </a:ext>
                </a:extLst>
              </a:tr>
              <a:tr h="188932">
                <a:tc>
                  <a:txBody>
                    <a:bodyPr/>
                    <a:lstStyle/>
                    <a:p>
                      <a:pPr algn="l" fontAlgn="b"/>
                      <a:r>
                        <a:rPr lang="en-CA" sz="1200" b="0" i="0" u="none" strike="noStrike">
                          <a:solidFill>
                            <a:srgbClr val="000000"/>
                          </a:solidFill>
                          <a:effectLst/>
                          <a:latin typeface="Calibri" panose="020F0502020204030204" pitchFamily="34" charset="0"/>
                        </a:rPr>
                        <a:t>Data Quality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916325"/>
                  </a:ext>
                </a:extLst>
              </a:tr>
              <a:tr h="188932">
                <a:tc>
                  <a:txBody>
                    <a:bodyPr/>
                    <a:lstStyle/>
                    <a:p>
                      <a:pPr algn="l" fontAlgn="b"/>
                      <a:r>
                        <a:rPr lang="en-CA" sz="1200" b="0" i="0" u="none" strike="noStrike">
                          <a:solidFill>
                            <a:srgbClr val="000000"/>
                          </a:solidFill>
                          <a:effectLst/>
                          <a:latin typeface="Calibri" panose="020F0502020204030204" pitchFamily="34" charset="0"/>
                        </a:rPr>
                        <a:t>Max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357</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414111"/>
                  </a:ext>
                </a:extLst>
              </a:tr>
              <a:tr h="188932">
                <a:tc>
                  <a:txBody>
                    <a:bodyPr/>
                    <a:lstStyle/>
                    <a:p>
                      <a:pPr algn="l" fontAlgn="b"/>
                      <a:r>
                        <a:rPr lang="en-CA" sz="1200" b="0" i="0" u="none" strike="noStrike">
                          <a:solidFill>
                            <a:srgbClr val="000000"/>
                          </a:solidFill>
                          <a:effectLst/>
                          <a:latin typeface="Calibri" panose="020F0502020204030204" pitchFamily="34" charset="0"/>
                        </a:rPr>
                        <a:t>Max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780400"/>
                  </a:ext>
                </a:extLst>
              </a:tr>
              <a:tr h="188932">
                <a:tc>
                  <a:txBody>
                    <a:bodyPr/>
                    <a:lstStyle/>
                    <a:p>
                      <a:pPr algn="l" fontAlgn="b"/>
                      <a:r>
                        <a:rPr lang="en-CA" sz="1200" b="0" i="0" u="none" strike="noStrike">
                          <a:solidFill>
                            <a:srgbClr val="000000"/>
                          </a:solidFill>
                          <a:effectLst/>
                          <a:latin typeface="Calibri" panose="020F0502020204030204" pitchFamily="34" charset="0"/>
                        </a:rPr>
                        <a:t>Min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361</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768326"/>
                  </a:ext>
                </a:extLst>
              </a:tr>
              <a:tr h="188932">
                <a:tc>
                  <a:txBody>
                    <a:bodyPr/>
                    <a:lstStyle/>
                    <a:p>
                      <a:pPr algn="l" fontAlgn="b"/>
                      <a:r>
                        <a:rPr lang="en-CA" sz="1200" b="0" i="0" u="none" strike="noStrike">
                          <a:solidFill>
                            <a:srgbClr val="000000"/>
                          </a:solidFill>
                          <a:effectLst/>
                          <a:latin typeface="Calibri" panose="020F0502020204030204" pitchFamily="34" charset="0"/>
                        </a:rPr>
                        <a:t>Min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861476"/>
                  </a:ext>
                </a:extLst>
              </a:tr>
              <a:tr h="188932">
                <a:tc>
                  <a:txBody>
                    <a:bodyPr/>
                    <a:lstStyle/>
                    <a:p>
                      <a:pPr algn="l" fontAlgn="b"/>
                      <a:r>
                        <a:rPr lang="en-CA" sz="1200" b="0" i="0" u="none" strike="noStrike">
                          <a:solidFill>
                            <a:srgbClr val="000000"/>
                          </a:solidFill>
                          <a:effectLst/>
                          <a:latin typeface="Calibri" panose="020F0502020204030204" pitchFamily="34" charset="0"/>
                        </a:rPr>
                        <a:t>Mean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88720"/>
                  </a:ext>
                </a:extLst>
              </a:tr>
              <a:tr h="188932">
                <a:tc>
                  <a:txBody>
                    <a:bodyPr/>
                    <a:lstStyle/>
                    <a:p>
                      <a:pPr algn="l" fontAlgn="b"/>
                      <a:r>
                        <a:rPr lang="en-CA" sz="1200" b="0" i="0" u="none" strike="noStrike">
                          <a:solidFill>
                            <a:srgbClr val="000000"/>
                          </a:solidFill>
                          <a:effectLst/>
                          <a:latin typeface="Calibri" panose="020F0502020204030204" pitchFamily="34" charset="0"/>
                        </a:rPr>
                        <a:t>Mean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0104852"/>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065777"/>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756250"/>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75988"/>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28556"/>
                  </a:ext>
                </a:extLst>
              </a:tr>
              <a:tr h="188932">
                <a:tc>
                  <a:txBody>
                    <a:bodyPr/>
                    <a:lstStyle/>
                    <a:p>
                      <a:pPr algn="l" fontAlgn="b"/>
                      <a:r>
                        <a:rPr lang="en-CA" sz="1200" b="0" i="0" u="none" strike="noStrike">
                          <a:solidFill>
                            <a:srgbClr val="000000"/>
                          </a:solidFill>
                          <a:effectLst/>
                          <a:latin typeface="Calibri" panose="020F0502020204030204" pitchFamily="34" charset="0"/>
                        </a:rPr>
                        <a:t>Total Rain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462084"/>
                  </a:ext>
                </a:extLst>
              </a:tr>
              <a:tr h="188932">
                <a:tc>
                  <a:txBody>
                    <a:bodyPr/>
                    <a:lstStyle/>
                    <a:p>
                      <a:pPr algn="l" fontAlgn="b"/>
                      <a:r>
                        <a:rPr lang="en-CA" sz="1200" b="0" i="0" u="none" strike="noStrike">
                          <a:solidFill>
                            <a:srgbClr val="000000"/>
                          </a:solidFill>
                          <a:effectLst/>
                          <a:latin typeface="Calibri" panose="020F0502020204030204" pitchFamily="34" charset="0"/>
                        </a:rPr>
                        <a:t>Total Rain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549499"/>
                  </a:ext>
                </a:extLst>
              </a:tr>
              <a:tr h="188932">
                <a:tc>
                  <a:txBody>
                    <a:bodyPr/>
                    <a:lstStyle/>
                    <a:p>
                      <a:pPr algn="l" fontAlgn="b"/>
                      <a:r>
                        <a:rPr lang="en-CA" sz="1200" b="0" i="0" u="none" strike="noStrike">
                          <a:solidFill>
                            <a:srgbClr val="000000"/>
                          </a:solidFill>
                          <a:effectLst/>
                          <a:latin typeface="Calibri" panose="020F0502020204030204" pitchFamily="34" charset="0"/>
                        </a:rPr>
                        <a:t>Total Snow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3847113"/>
                  </a:ext>
                </a:extLst>
              </a:tr>
              <a:tr h="188932">
                <a:tc>
                  <a:txBody>
                    <a:bodyPr/>
                    <a:lstStyle/>
                    <a:p>
                      <a:pPr algn="l" fontAlgn="b"/>
                      <a:r>
                        <a:rPr lang="en-CA" sz="1200" b="0" i="0" u="none" strike="noStrike">
                          <a:solidFill>
                            <a:srgbClr val="000000"/>
                          </a:solidFill>
                          <a:effectLst/>
                          <a:latin typeface="Calibri" panose="020F0502020204030204" pitchFamily="34" charset="0"/>
                        </a:rPr>
                        <a:t>Total Snow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6713098"/>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1962"/>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646959"/>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60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0905"/>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20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870452"/>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(10s deg)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0051807"/>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4619882"/>
                  </a:ext>
                </a:extLst>
              </a:tr>
              <a:tr h="188932">
                <a:tc>
                  <a:txBody>
                    <a:bodyPr/>
                    <a:lstStyle/>
                    <a:p>
                      <a:pPr algn="l" fontAlgn="b"/>
                      <a:r>
                        <a:rPr lang="en-US" sz="1200" b="0" i="0" u="none" strike="noStrike">
                          <a:solidFill>
                            <a:srgbClr val="000000"/>
                          </a:solidFill>
                          <a:effectLst/>
                          <a:latin typeface="Calibri" panose="020F0502020204030204" pitchFamily="34" charset="0"/>
                        </a:rPr>
                        <a:t>Spd of Max Gust (km/h)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251834"/>
                  </a:ext>
                </a:extLst>
              </a:tr>
              <a:tr h="194235">
                <a:tc>
                  <a:txBody>
                    <a:bodyPr/>
                    <a:lstStyle/>
                    <a:p>
                      <a:pPr algn="l" fontAlgn="b"/>
                      <a:r>
                        <a:rPr lang="en-US" sz="1200" b="0" i="0" u="none" strike="noStrike" dirty="0" err="1">
                          <a:solidFill>
                            <a:srgbClr val="000000"/>
                          </a:solidFill>
                          <a:effectLst/>
                          <a:latin typeface="Calibri" panose="020F0502020204030204" pitchFamily="34" charset="0"/>
                        </a:rPr>
                        <a:t>Spd</a:t>
                      </a:r>
                      <a:r>
                        <a:rPr lang="en-US" sz="1200" b="0" i="0" u="none" strike="noStrike" dirty="0">
                          <a:solidFill>
                            <a:srgbClr val="000000"/>
                          </a:solidFill>
                          <a:effectLst/>
                          <a:latin typeface="Calibri" panose="020F0502020204030204" pitchFamily="34" charset="0"/>
                        </a:rPr>
                        <a:t>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dirty="0">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181266"/>
                  </a:ext>
                </a:extLst>
              </a:tr>
            </a:tbl>
          </a:graphicData>
        </a:graphic>
      </p:graphicFrame>
      <p:pic>
        <p:nvPicPr>
          <p:cNvPr id="8" name="Content Placeholder 13">
            <a:extLst>
              <a:ext uri="{FF2B5EF4-FFF2-40B4-BE49-F238E27FC236}">
                <a16:creationId xmlns:a16="http://schemas.microsoft.com/office/drawing/2014/main" id="{5B38BDF3-CAF5-441D-8EDD-10495B70667C}"/>
              </a:ext>
            </a:extLst>
          </p:cNvPr>
          <p:cNvPicPr>
            <a:picLocks noChangeAspect="1"/>
          </p:cNvPicPr>
          <p:nvPr/>
        </p:nvPicPr>
        <p:blipFill rotWithShape="1">
          <a:blip r:embed="rId2"/>
          <a:srcRect t="9902" r="22282" b="5363"/>
          <a:stretch/>
        </p:blipFill>
        <p:spPr>
          <a:xfrm>
            <a:off x="1764185" y="612260"/>
            <a:ext cx="5866777" cy="4264325"/>
          </a:xfrm>
          <a:prstGeom prst="rect">
            <a:avLst/>
          </a:prstGeom>
        </p:spPr>
      </p:pic>
      <p:sp>
        <p:nvSpPr>
          <p:cNvPr id="9" name="TextBox 8">
            <a:extLst>
              <a:ext uri="{FF2B5EF4-FFF2-40B4-BE49-F238E27FC236}">
                <a16:creationId xmlns:a16="http://schemas.microsoft.com/office/drawing/2014/main" id="{653BA0D2-93D1-4D7C-9817-8416C6DBEF07}"/>
              </a:ext>
            </a:extLst>
          </p:cNvPr>
          <p:cNvSpPr txBox="1"/>
          <p:nvPr/>
        </p:nvSpPr>
        <p:spPr>
          <a:xfrm>
            <a:off x="2368242" y="1048571"/>
            <a:ext cx="3686355" cy="369332"/>
          </a:xfrm>
          <a:prstGeom prst="rect">
            <a:avLst/>
          </a:prstGeom>
          <a:noFill/>
        </p:spPr>
        <p:txBody>
          <a:bodyPr wrap="square" rtlCol="0">
            <a:spAutoFit/>
          </a:bodyPr>
          <a:lstStyle/>
          <a:p>
            <a:r>
              <a:rPr lang="en-CA" dirty="0">
                <a:solidFill>
                  <a:schemeClr val="bg1"/>
                </a:solidFill>
              </a:rPr>
              <a:t>Robertson House – Family type</a:t>
            </a:r>
          </a:p>
        </p:txBody>
      </p:sp>
      <p:pic>
        <p:nvPicPr>
          <p:cNvPr id="10" name="Picture 9">
            <a:extLst>
              <a:ext uri="{FF2B5EF4-FFF2-40B4-BE49-F238E27FC236}">
                <a16:creationId xmlns:a16="http://schemas.microsoft.com/office/drawing/2014/main" id="{440FC008-9C37-4FC3-8853-A6F41C03A505}"/>
              </a:ext>
            </a:extLst>
          </p:cNvPr>
          <p:cNvPicPr>
            <a:picLocks noChangeAspect="1"/>
          </p:cNvPicPr>
          <p:nvPr/>
        </p:nvPicPr>
        <p:blipFill rotWithShape="1">
          <a:blip r:embed="rId3"/>
          <a:srcRect l="31960" t="15592" r="4456" b="13010"/>
          <a:stretch/>
        </p:blipFill>
        <p:spPr>
          <a:xfrm>
            <a:off x="5268077" y="1417903"/>
            <a:ext cx="5758689" cy="3993116"/>
          </a:xfrm>
          <a:prstGeom prst="rect">
            <a:avLst/>
          </a:prstGeom>
        </p:spPr>
      </p:pic>
      <p:sp>
        <p:nvSpPr>
          <p:cNvPr id="11" name="TextBox 10">
            <a:extLst>
              <a:ext uri="{FF2B5EF4-FFF2-40B4-BE49-F238E27FC236}">
                <a16:creationId xmlns:a16="http://schemas.microsoft.com/office/drawing/2014/main" id="{2813CED8-C448-44B0-8296-52A58AB37A32}"/>
              </a:ext>
            </a:extLst>
          </p:cNvPr>
          <p:cNvSpPr txBox="1"/>
          <p:nvPr/>
        </p:nvSpPr>
        <p:spPr>
          <a:xfrm>
            <a:off x="7397762" y="1618526"/>
            <a:ext cx="3333047" cy="378412"/>
          </a:xfrm>
          <a:prstGeom prst="rect">
            <a:avLst/>
          </a:prstGeom>
          <a:noFill/>
        </p:spPr>
        <p:txBody>
          <a:bodyPr wrap="square" rtlCol="0">
            <a:spAutoFit/>
          </a:bodyPr>
          <a:lstStyle/>
          <a:p>
            <a:r>
              <a:rPr lang="en-CA" b="1" dirty="0">
                <a:solidFill>
                  <a:srgbClr val="FF0000"/>
                </a:solidFill>
              </a:rPr>
              <a:t>Covenant House Residence</a:t>
            </a:r>
          </a:p>
        </p:txBody>
      </p:sp>
    </p:spTree>
    <p:extLst>
      <p:ext uri="{BB962C8B-B14F-4D97-AF65-F5344CB8AC3E}">
        <p14:creationId xmlns:p14="http://schemas.microsoft.com/office/powerpoint/2010/main" val="22197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a:xfrm>
            <a:off x="1017590" y="296940"/>
            <a:ext cx="5565977" cy="817765"/>
          </a:xfrm>
        </p:spPr>
        <p:txBody>
          <a:bodyPr>
            <a:normAutofit/>
          </a:bodyPr>
          <a:lstStyle/>
          <a:p>
            <a:r>
              <a:rPr lang="en-US" dirty="0">
                <a:cs typeface="Calibri Light"/>
              </a:rPr>
              <a:t>Data Preparation</a:t>
            </a:r>
            <a:endParaRPr lang="en-US" dirty="0"/>
          </a:p>
        </p:txBody>
      </p:sp>
      <p:graphicFrame>
        <p:nvGraphicFramePr>
          <p:cNvPr id="13" name="Content Placeholder 12">
            <a:extLst>
              <a:ext uri="{FF2B5EF4-FFF2-40B4-BE49-F238E27FC236}">
                <a16:creationId xmlns:a16="http://schemas.microsoft.com/office/drawing/2014/main" id="{0955DC89-0156-40AD-A658-837BD2C9DD93}"/>
              </a:ext>
            </a:extLst>
          </p:cNvPr>
          <p:cNvGraphicFramePr>
            <a:graphicFrameLocks noGrp="1"/>
          </p:cNvGraphicFramePr>
          <p:nvPr>
            <p:ph idx="1"/>
            <p:extLst/>
          </p:nvPr>
        </p:nvGraphicFramePr>
        <p:xfrm>
          <a:off x="1019733" y="1626625"/>
          <a:ext cx="4798685" cy="3321996"/>
        </p:xfrm>
        <a:graphic>
          <a:graphicData uri="http://schemas.openxmlformats.org/drawingml/2006/table">
            <a:tbl>
              <a:tblPr/>
              <a:tblGrid>
                <a:gridCol w="2336751">
                  <a:extLst>
                    <a:ext uri="{9D8B030D-6E8A-4147-A177-3AD203B41FA5}">
                      <a16:colId xmlns:a16="http://schemas.microsoft.com/office/drawing/2014/main" val="2087627790"/>
                    </a:ext>
                  </a:extLst>
                </a:gridCol>
                <a:gridCol w="1230967">
                  <a:extLst>
                    <a:ext uri="{9D8B030D-6E8A-4147-A177-3AD203B41FA5}">
                      <a16:colId xmlns:a16="http://schemas.microsoft.com/office/drawing/2014/main" val="436762915"/>
                    </a:ext>
                  </a:extLst>
                </a:gridCol>
                <a:gridCol w="1230967">
                  <a:extLst>
                    <a:ext uri="{9D8B030D-6E8A-4147-A177-3AD203B41FA5}">
                      <a16:colId xmlns:a16="http://schemas.microsoft.com/office/drawing/2014/main" val="1874162258"/>
                    </a:ext>
                  </a:extLst>
                </a:gridCol>
              </a:tblGrid>
              <a:tr h="283278">
                <a:tc>
                  <a:txBody>
                    <a:bodyPr/>
                    <a:lstStyle/>
                    <a:p>
                      <a:pPr algn="l" fontAlgn="b"/>
                      <a:r>
                        <a:rPr lang="en-CA" sz="1400" b="1" i="0" u="none" strike="noStrike">
                          <a:solidFill>
                            <a:srgbClr val="FFFFFF"/>
                          </a:solidFill>
                          <a:effectLst/>
                          <a:latin typeface="Calibri" panose="020F0502020204030204" pitchFamily="34" charset="0"/>
                        </a:rPr>
                        <a:t>Columns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859680888"/>
                  </a:ext>
                </a:extLst>
              </a:tr>
              <a:tr h="275544">
                <a:tc>
                  <a:txBody>
                    <a:bodyPr/>
                    <a:lstStyle/>
                    <a:p>
                      <a:pPr algn="l" fontAlgn="b"/>
                      <a:r>
                        <a:rPr lang="en-CA" sz="1400" b="0" i="0" u="none" strike="noStrike">
                          <a:solidFill>
                            <a:srgbClr val="000000"/>
                          </a:solidFill>
                          <a:effectLst/>
                          <a:latin typeface="Calibri" panose="020F0502020204030204" pitchFamily="34" charset="0"/>
                        </a:rPr>
                        <a:t>ORGANIZATION_NAME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326871"/>
                  </a:ext>
                </a:extLst>
              </a:tr>
              <a:tr h="275544">
                <a:tc>
                  <a:txBody>
                    <a:bodyPr/>
                    <a:lstStyle/>
                    <a:p>
                      <a:pPr algn="l" fontAlgn="b"/>
                      <a:r>
                        <a:rPr lang="en-CA" sz="1400" b="0" i="0" u="none" strike="noStrike">
                          <a:solidFill>
                            <a:srgbClr val="000000"/>
                          </a:solidFill>
                          <a:effectLst/>
                          <a:latin typeface="Calibri" panose="020F0502020204030204" pitchFamily="34" charset="0"/>
                        </a:rPr>
                        <a:t>SHELTER_NAME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694713"/>
                  </a:ext>
                </a:extLst>
              </a:tr>
              <a:tr h="275544">
                <a:tc>
                  <a:txBody>
                    <a:bodyPr/>
                    <a:lstStyle/>
                    <a:p>
                      <a:pPr algn="l" fontAlgn="b"/>
                      <a:r>
                        <a:rPr lang="en-CA" sz="1400" b="0" i="0" u="none" strike="noStrike" dirty="0">
                          <a:solidFill>
                            <a:srgbClr val="000000"/>
                          </a:solidFill>
                          <a:effectLst/>
                          <a:latin typeface="Calibri" panose="020F0502020204030204" pitchFamily="34" charset="0"/>
                        </a:rPr>
                        <a:t>SHELTER_ADDRESS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793744"/>
                  </a:ext>
                </a:extLst>
              </a:tr>
              <a:tr h="275544">
                <a:tc>
                  <a:txBody>
                    <a:bodyPr/>
                    <a:lstStyle/>
                    <a:p>
                      <a:pPr algn="l" fontAlgn="b"/>
                      <a:r>
                        <a:rPr lang="en-CA" sz="1400" b="0" i="0" u="none" strike="noStrike">
                          <a:solidFill>
                            <a:srgbClr val="000000"/>
                          </a:solidFill>
                          <a:effectLst/>
                          <a:latin typeface="Calibri" panose="020F0502020204030204" pitchFamily="34" charset="0"/>
                        </a:rPr>
                        <a:t>SHELTER_CITY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960644"/>
                  </a:ext>
                </a:extLst>
              </a:tr>
              <a:tr h="275544">
                <a:tc>
                  <a:txBody>
                    <a:bodyPr/>
                    <a:lstStyle/>
                    <a:p>
                      <a:pPr algn="l" fontAlgn="b"/>
                      <a:r>
                        <a:rPr lang="en-CA" sz="1400" b="0" i="0" u="none" strike="noStrike">
                          <a:solidFill>
                            <a:srgbClr val="000000"/>
                          </a:solidFill>
                          <a:effectLst/>
                          <a:latin typeface="Calibri" panose="020F0502020204030204" pitchFamily="34" charset="0"/>
                        </a:rPr>
                        <a:t>SHELTER_PROVINCE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190108"/>
                  </a:ext>
                </a:extLst>
              </a:tr>
              <a:tr h="275544">
                <a:tc>
                  <a:txBody>
                    <a:bodyPr/>
                    <a:lstStyle/>
                    <a:p>
                      <a:pPr algn="l" fontAlgn="b"/>
                      <a:r>
                        <a:rPr lang="en-CA" sz="1400" b="0" i="0" u="none" strike="noStrike">
                          <a:solidFill>
                            <a:srgbClr val="000000"/>
                          </a:solidFill>
                          <a:effectLst/>
                          <a:latin typeface="Calibri" panose="020F0502020204030204" pitchFamily="34" charset="0"/>
                        </a:rPr>
                        <a:t>SHELTER_POSTAL_CODE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36126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5626865"/>
                  </a:ext>
                </a:extLst>
              </a:tr>
              <a:tr h="275544">
                <a:tc>
                  <a:txBody>
                    <a:bodyPr/>
                    <a:lstStyle/>
                    <a:p>
                      <a:pPr algn="l" fontAlgn="b"/>
                      <a:r>
                        <a:rPr lang="en-CA" sz="1400" b="0" i="0" u="none" strike="noStrike">
                          <a:solidFill>
                            <a:srgbClr val="000000"/>
                          </a:solidFill>
                          <a:effectLst/>
                          <a:latin typeface="Calibri" panose="020F0502020204030204" pitchFamily="34" charset="0"/>
                        </a:rPr>
                        <a:t>FACILITY_NAME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612599"/>
                  </a:ext>
                </a:extLst>
              </a:tr>
              <a:tr h="275544">
                <a:tc>
                  <a:txBody>
                    <a:bodyPr/>
                    <a:lstStyle/>
                    <a:p>
                      <a:pPr algn="l" fontAlgn="b"/>
                      <a:r>
                        <a:rPr lang="en-CA" sz="1400" b="0" i="0" u="none" strike="noStrike">
                          <a:solidFill>
                            <a:srgbClr val="000000"/>
                          </a:solidFill>
                          <a:effectLst/>
                          <a:latin typeface="Calibri" panose="020F0502020204030204" pitchFamily="34" charset="0"/>
                        </a:rPr>
                        <a:t>PROGRAM_NAME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497851"/>
                  </a:ext>
                </a:extLst>
              </a:tr>
              <a:tr h="275544">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644835"/>
                  </a:ext>
                </a:extLst>
              </a:tr>
              <a:tr h="275544">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6190940"/>
                  </a:ext>
                </a:extLst>
              </a:tr>
              <a:tr h="283278">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38422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8374552"/>
                  </a:ext>
                </a:extLst>
              </a:tr>
            </a:tbl>
          </a:graphicData>
        </a:graphic>
      </p:graphicFrame>
      <p:sp>
        <p:nvSpPr>
          <p:cNvPr id="6" name="TextBox 5">
            <a:extLst>
              <a:ext uri="{FF2B5EF4-FFF2-40B4-BE49-F238E27FC236}">
                <a16:creationId xmlns:a16="http://schemas.microsoft.com/office/drawing/2014/main" id="{57F98BF6-B384-4F7A-AB8A-44072D1197BE}"/>
              </a:ext>
            </a:extLst>
          </p:cNvPr>
          <p:cNvSpPr txBox="1"/>
          <p:nvPr/>
        </p:nvSpPr>
        <p:spPr>
          <a:xfrm>
            <a:off x="1017590" y="1118245"/>
            <a:ext cx="4514312" cy="369332"/>
          </a:xfrm>
          <a:prstGeom prst="rect">
            <a:avLst/>
          </a:prstGeom>
          <a:noFill/>
        </p:spPr>
        <p:txBody>
          <a:bodyPr wrap="square" rtlCol="0">
            <a:spAutoFit/>
          </a:bodyPr>
          <a:lstStyle/>
          <a:p>
            <a:r>
              <a:rPr lang="en-CA" dirty="0"/>
              <a:t>- Shelter Occupancy      &lt;City of Toronto&gt; </a:t>
            </a:r>
          </a:p>
        </p:txBody>
      </p:sp>
      <p:sp>
        <p:nvSpPr>
          <p:cNvPr id="7" name="TextBox 6">
            <a:extLst>
              <a:ext uri="{FF2B5EF4-FFF2-40B4-BE49-F238E27FC236}">
                <a16:creationId xmlns:a16="http://schemas.microsoft.com/office/drawing/2014/main" id="{3037FEC9-A6E1-48DC-B8EF-F165A7F9B00E}"/>
              </a:ext>
            </a:extLst>
          </p:cNvPr>
          <p:cNvSpPr txBox="1"/>
          <p:nvPr/>
        </p:nvSpPr>
        <p:spPr>
          <a:xfrm>
            <a:off x="6788311" y="1114705"/>
            <a:ext cx="4860721" cy="369332"/>
          </a:xfrm>
          <a:prstGeom prst="rect">
            <a:avLst/>
          </a:prstGeom>
          <a:noFill/>
        </p:spPr>
        <p:txBody>
          <a:bodyPr wrap="square" rtlCol="0">
            <a:spAutoFit/>
          </a:bodyPr>
          <a:lstStyle/>
          <a:p>
            <a:r>
              <a:rPr lang="en-CA" dirty="0"/>
              <a:t>- Historical Weather     &lt;Governance of Canada&gt;</a:t>
            </a:r>
          </a:p>
        </p:txBody>
      </p:sp>
      <p:graphicFrame>
        <p:nvGraphicFramePr>
          <p:cNvPr id="22" name="Table 21">
            <a:extLst>
              <a:ext uri="{FF2B5EF4-FFF2-40B4-BE49-F238E27FC236}">
                <a16:creationId xmlns:a16="http://schemas.microsoft.com/office/drawing/2014/main" id="{8A8C34FD-8106-49D9-B149-46F7A1B76269}"/>
              </a:ext>
            </a:extLst>
          </p:cNvPr>
          <p:cNvGraphicFramePr>
            <a:graphicFrameLocks noGrp="1"/>
          </p:cNvGraphicFramePr>
          <p:nvPr>
            <p:extLst/>
          </p:nvPr>
        </p:nvGraphicFramePr>
        <p:xfrm>
          <a:off x="1017590" y="1633706"/>
          <a:ext cx="4798685" cy="3314918"/>
        </p:xfrm>
        <a:graphic>
          <a:graphicData uri="http://schemas.openxmlformats.org/drawingml/2006/table">
            <a:tbl>
              <a:tblPr/>
              <a:tblGrid>
                <a:gridCol w="2331485">
                  <a:extLst>
                    <a:ext uri="{9D8B030D-6E8A-4147-A177-3AD203B41FA5}">
                      <a16:colId xmlns:a16="http://schemas.microsoft.com/office/drawing/2014/main" val="144211387"/>
                    </a:ext>
                  </a:extLst>
                </a:gridCol>
                <a:gridCol w="1230702">
                  <a:extLst>
                    <a:ext uri="{9D8B030D-6E8A-4147-A177-3AD203B41FA5}">
                      <a16:colId xmlns:a16="http://schemas.microsoft.com/office/drawing/2014/main" val="866354325"/>
                    </a:ext>
                  </a:extLst>
                </a:gridCol>
                <a:gridCol w="1236498">
                  <a:extLst>
                    <a:ext uri="{9D8B030D-6E8A-4147-A177-3AD203B41FA5}">
                      <a16:colId xmlns:a16="http://schemas.microsoft.com/office/drawing/2014/main" val="3741868547"/>
                    </a:ext>
                  </a:extLst>
                </a:gridCol>
              </a:tblGrid>
              <a:tr h="282674">
                <a:tc>
                  <a:txBody>
                    <a:bodyPr/>
                    <a:lstStyle/>
                    <a:p>
                      <a:pPr algn="l" fontAlgn="b"/>
                      <a:r>
                        <a:rPr lang="en-CA" sz="1400" b="1" i="0" u="none" strike="noStrike" dirty="0">
                          <a:solidFill>
                            <a:srgbClr val="FFFFFF"/>
                          </a:solidFill>
                          <a:effectLst/>
                          <a:latin typeface="Calibri" panose="020F0502020204030204" pitchFamily="34" charset="0"/>
                        </a:rPr>
                        <a:t>Columns</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870614896"/>
                  </a:ext>
                </a:extLst>
              </a:tr>
              <a:tr h="274957">
                <a:tc>
                  <a:txBody>
                    <a:bodyPr/>
                    <a:lstStyle/>
                    <a:p>
                      <a:pPr algn="l" fontAlgn="b"/>
                      <a:r>
                        <a:rPr lang="en-CA" sz="1400" b="0" i="0" u="none" strike="sngStrike">
                          <a:solidFill>
                            <a:srgbClr val="000000"/>
                          </a:solidFill>
                          <a:effectLst/>
                          <a:latin typeface="Calibri" panose="020F0502020204030204" pitchFamily="34" charset="0"/>
                        </a:rPr>
                        <a:t>ORGANIZATION_NAME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561020957"/>
                  </a:ext>
                </a:extLst>
              </a:tr>
              <a:tr h="274957">
                <a:tc>
                  <a:txBody>
                    <a:bodyPr/>
                    <a:lstStyle/>
                    <a:p>
                      <a:pPr algn="l" fontAlgn="b"/>
                      <a:r>
                        <a:rPr lang="en-CA" sz="1400" b="0" i="0" u="none" strike="sngStrike" dirty="0">
                          <a:solidFill>
                            <a:srgbClr val="000000"/>
                          </a:solidFill>
                          <a:effectLst/>
                          <a:latin typeface="Calibri" panose="020F0502020204030204" pitchFamily="34" charset="0"/>
                        </a:rPr>
                        <a:t>SHELTER_NAME</a:t>
                      </a:r>
                      <a:endParaRPr lang="en-CA" sz="1400" b="0" i="0" u="none" strike="noStrike" dirty="0">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577089480"/>
                  </a:ext>
                </a:extLst>
              </a:tr>
              <a:tr h="274957">
                <a:tc>
                  <a:txBody>
                    <a:bodyPr/>
                    <a:lstStyle/>
                    <a:p>
                      <a:pPr algn="l" fontAlgn="b"/>
                      <a:r>
                        <a:rPr lang="en-CA" sz="1400" b="0" i="0" u="none" strike="sngStrike">
                          <a:solidFill>
                            <a:srgbClr val="000000"/>
                          </a:solidFill>
                          <a:effectLst/>
                          <a:latin typeface="Calibri" panose="020F0502020204030204" pitchFamily="34" charset="0"/>
                        </a:rPr>
                        <a:t>SHELTER_ADDRESS</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192909833"/>
                  </a:ext>
                </a:extLst>
              </a:tr>
              <a:tr h="274957">
                <a:tc>
                  <a:txBody>
                    <a:bodyPr/>
                    <a:lstStyle/>
                    <a:p>
                      <a:pPr algn="l" fontAlgn="b"/>
                      <a:r>
                        <a:rPr lang="en-CA" sz="1400" b="0" i="0" u="none" strike="sngStrike">
                          <a:solidFill>
                            <a:srgbClr val="000000"/>
                          </a:solidFill>
                          <a:effectLst/>
                          <a:latin typeface="Calibri" panose="020F0502020204030204" pitchFamily="34" charset="0"/>
                        </a:rPr>
                        <a:t>SHELTER_CITY</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4535654"/>
                  </a:ext>
                </a:extLst>
              </a:tr>
              <a:tr h="274957">
                <a:tc>
                  <a:txBody>
                    <a:bodyPr/>
                    <a:lstStyle/>
                    <a:p>
                      <a:pPr algn="l" fontAlgn="b"/>
                      <a:r>
                        <a:rPr lang="en-CA" sz="1400" b="0" i="0" u="none" strike="sngStrike">
                          <a:solidFill>
                            <a:srgbClr val="000000"/>
                          </a:solidFill>
                          <a:effectLst/>
                          <a:latin typeface="Calibri" panose="020F0502020204030204" pitchFamily="34" charset="0"/>
                        </a:rPr>
                        <a:t>SHELTER_PROVINCE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112288165"/>
                  </a:ext>
                </a:extLst>
              </a:tr>
              <a:tr h="274957">
                <a:tc>
                  <a:txBody>
                    <a:bodyPr/>
                    <a:lstStyle/>
                    <a:p>
                      <a:pPr algn="l" fontAlgn="b"/>
                      <a:r>
                        <a:rPr lang="en-CA" sz="1400" b="0" i="0" u="none" strike="sngStrike">
                          <a:solidFill>
                            <a:srgbClr val="000000"/>
                          </a:solidFill>
                          <a:effectLst/>
                          <a:latin typeface="Calibri" panose="020F0502020204030204" pitchFamily="34" charset="0"/>
                        </a:rPr>
                        <a:t>SHELTER_POSTAL_CODE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36126</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599754566"/>
                  </a:ext>
                </a:extLst>
              </a:tr>
              <a:tr h="274957">
                <a:tc>
                  <a:txBody>
                    <a:bodyPr/>
                    <a:lstStyle/>
                    <a:p>
                      <a:pPr algn="l" fontAlgn="b"/>
                      <a:r>
                        <a:rPr lang="en-CA" sz="1400" b="0" i="0" u="none" strike="sngStrike">
                          <a:solidFill>
                            <a:srgbClr val="000000"/>
                          </a:solidFill>
                          <a:effectLst/>
                          <a:latin typeface="Calibri" panose="020F0502020204030204" pitchFamily="34" charset="0"/>
                        </a:rPr>
                        <a:t>FACILITY_NAME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88229359"/>
                  </a:ext>
                </a:extLst>
              </a:tr>
              <a:tr h="274957">
                <a:tc>
                  <a:txBody>
                    <a:bodyPr/>
                    <a:lstStyle/>
                    <a:p>
                      <a:pPr algn="l" fontAlgn="b"/>
                      <a:r>
                        <a:rPr lang="en-CA" sz="1400" b="0" i="0" u="none" strike="sngStrike">
                          <a:solidFill>
                            <a:srgbClr val="000000"/>
                          </a:solidFill>
                          <a:effectLst/>
                          <a:latin typeface="Calibri" panose="020F0502020204030204" pitchFamily="34" charset="0"/>
                        </a:rPr>
                        <a:t>PROGRAM_NAME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dirty="0">
                          <a:solidFill>
                            <a:srgbClr val="000000"/>
                          </a:solidFill>
                          <a:effectLst/>
                          <a:latin typeface="Calibri" panose="020F0502020204030204" pitchFamily="34" charset="0"/>
                        </a:rPr>
                        <a:t>object</a:t>
                      </a:r>
                      <a:endParaRPr lang="en-CA" sz="1400" b="0" i="0" u="none" strike="noStrike" dirty="0">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98880565"/>
                  </a:ext>
                </a:extLst>
              </a:tr>
              <a:tr h="274957">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object</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549792"/>
                  </a:ext>
                </a:extLst>
              </a:tr>
              <a:tr h="274957">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585588"/>
                  </a:ext>
                </a:extLst>
              </a:tr>
              <a:tr h="282674">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38422</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691653"/>
                  </a:ext>
                </a:extLst>
              </a:tr>
            </a:tbl>
          </a:graphicData>
        </a:graphic>
      </p:graphicFrame>
      <p:graphicFrame>
        <p:nvGraphicFramePr>
          <p:cNvPr id="4" name="Table 3">
            <a:extLst>
              <a:ext uri="{FF2B5EF4-FFF2-40B4-BE49-F238E27FC236}">
                <a16:creationId xmlns:a16="http://schemas.microsoft.com/office/drawing/2014/main" id="{8D21A05E-5515-4077-8957-8B2CE93DF462}"/>
              </a:ext>
            </a:extLst>
          </p:cNvPr>
          <p:cNvGraphicFramePr>
            <a:graphicFrameLocks noGrp="1"/>
          </p:cNvGraphicFramePr>
          <p:nvPr/>
        </p:nvGraphicFramePr>
        <p:xfrm>
          <a:off x="6788311" y="1626625"/>
          <a:ext cx="4451231" cy="5117073"/>
        </p:xfrm>
        <a:graphic>
          <a:graphicData uri="http://schemas.openxmlformats.org/drawingml/2006/table">
            <a:tbl>
              <a:tblPr/>
              <a:tblGrid>
                <a:gridCol w="2601777">
                  <a:extLst>
                    <a:ext uri="{9D8B030D-6E8A-4147-A177-3AD203B41FA5}">
                      <a16:colId xmlns:a16="http://schemas.microsoft.com/office/drawing/2014/main" val="1323600777"/>
                    </a:ext>
                  </a:extLst>
                </a:gridCol>
                <a:gridCol w="924727">
                  <a:extLst>
                    <a:ext uri="{9D8B030D-6E8A-4147-A177-3AD203B41FA5}">
                      <a16:colId xmlns:a16="http://schemas.microsoft.com/office/drawing/2014/main" val="1947165620"/>
                    </a:ext>
                  </a:extLst>
                </a:gridCol>
                <a:gridCol w="924727">
                  <a:extLst>
                    <a:ext uri="{9D8B030D-6E8A-4147-A177-3AD203B41FA5}">
                      <a16:colId xmlns:a16="http://schemas.microsoft.com/office/drawing/2014/main" val="3499773350"/>
                    </a:ext>
                  </a:extLst>
                </a:gridCol>
              </a:tblGrid>
              <a:tr h="194235">
                <a:tc>
                  <a:txBody>
                    <a:bodyPr/>
                    <a:lstStyle/>
                    <a:p>
                      <a:pPr algn="l" fontAlgn="b"/>
                      <a:r>
                        <a:rPr lang="en-CA" sz="1200" b="1" i="0" u="none" strike="noStrike" dirty="0">
                          <a:solidFill>
                            <a:srgbClr val="FFFFFF"/>
                          </a:solidFill>
                          <a:effectLst/>
                          <a:latin typeface="Calibri" panose="020F0502020204030204" pitchFamily="34" charset="0"/>
                        </a:rPr>
                        <a:t>Columns</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Counts</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Types</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639554839"/>
                  </a:ext>
                </a:extLst>
              </a:tr>
              <a:tr h="194235">
                <a:tc>
                  <a:txBody>
                    <a:bodyPr/>
                    <a:lstStyle/>
                    <a:p>
                      <a:pPr algn="l" fontAlgn="b"/>
                      <a:r>
                        <a:rPr lang="en-CA" sz="1200" b="0" i="0" u="none" strike="noStrike">
                          <a:solidFill>
                            <a:srgbClr val="000000"/>
                          </a:solidFill>
                          <a:effectLst/>
                          <a:latin typeface="Calibri" panose="020F0502020204030204" pitchFamily="34" charset="0"/>
                        </a:rPr>
                        <a:t>Year</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49843"/>
                  </a:ext>
                </a:extLst>
              </a:tr>
              <a:tr h="188932">
                <a:tc>
                  <a:txBody>
                    <a:bodyPr/>
                    <a:lstStyle/>
                    <a:p>
                      <a:pPr algn="l" fontAlgn="b"/>
                      <a:r>
                        <a:rPr lang="en-CA" sz="1200" b="0" i="0" u="none" strike="noStrike">
                          <a:solidFill>
                            <a:srgbClr val="000000"/>
                          </a:solidFill>
                          <a:effectLst/>
                          <a:latin typeface="Calibri" panose="020F0502020204030204" pitchFamily="34" charset="0"/>
                        </a:rPr>
                        <a:t>Month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782341"/>
                  </a:ext>
                </a:extLst>
              </a:tr>
              <a:tr h="188932">
                <a:tc>
                  <a:txBody>
                    <a:bodyPr/>
                    <a:lstStyle/>
                    <a:p>
                      <a:pPr algn="l" fontAlgn="b"/>
                      <a:r>
                        <a:rPr lang="en-CA" sz="1200" b="0" i="0" u="none" strike="noStrike">
                          <a:solidFill>
                            <a:srgbClr val="000000"/>
                          </a:solidFill>
                          <a:effectLst/>
                          <a:latin typeface="Calibri" panose="020F0502020204030204" pitchFamily="34" charset="0"/>
                        </a:rPr>
                        <a:t>Day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47709"/>
                  </a:ext>
                </a:extLst>
              </a:tr>
              <a:tr h="188932">
                <a:tc>
                  <a:txBody>
                    <a:bodyPr/>
                    <a:lstStyle/>
                    <a:p>
                      <a:pPr algn="l" fontAlgn="b"/>
                      <a:r>
                        <a:rPr lang="en-CA" sz="1200" b="0" i="0" u="none" strike="noStrike">
                          <a:solidFill>
                            <a:srgbClr val="000000"/>
                          </a:solidFill>
                          <a:effectLst/>
                          <a:latin typeface="Calibri" panose="020F0502020204030204" pitchFamily="34" charset="0"/>
                        </a:rPr>
                        <a:t>Data Quality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916325"/>
                  </a:ext>
                </a:extLst>
              </a:tr>
              <a:tr h="188932">
                <a:tc>
                  <a:txBody>
                    <a:bodyPr/>
                    <a:lstStyle/>
                    <a:p>
                      <a:pPr algn="l" fontAlgn="b"/>
                      <a:r>
                        <a:rPr lang="en-CA" sz="1200" b="0" i="0" u="none" strike="noStrike">
                          <a:solidFill>
                            <a:srgbClr val="000000"/>
                          </a:solidFill>
                          <a:effectLst/>
                          <a:latin typeface="Calibri" panose="020F0502020204030204" pitchFamily="34" charset="0"/>
                        </a:rPr>
                        <a:t>Max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357</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414111"/>
                  </a:ext>
                </a:extLst>
              </a:tr>
              <a:tr h="188932">
                <a:tc>
                  <a:txBody>
                    <a:bodyPr/>
                    <a:lstStyle/>
                    <a:p>
                      <a:pPr algn="l" fontAlgn="b"/>
                      <a:r>
                        <a:rPr lang="en-CA" sz="1200" b="0" i="0" u="none" strike="noStrike">
                          <a:solidFill>
                            <a:srgbClr val="000000"/>
                          </a:solidFill>
                          <a:effectLst/>
                          <a:latin typeface="Calibri" panose="020F0502020204030204" pitchFamily="34" charset="0"/>
                        </a:rPr>
                        <a:t>Max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780400"/>
                  </a:ext>
                </a:extLst>
              </a:tr>
              <a:tr h="188932">
                <a:tc>
                  <a:txBody>
                    <a:bodyPr/>
                    <a:lstStyle/>
                    <a:p>
                      <a:pPr algn="l" fontAlgn="b"/>
                      <a:r>
                        <a:rPr lang="en-CA" sz="1200" b="0" i="0" u="none" strike="noStrike">
                          <a:solidFill>
                            <a:srgbClr val="000000"/>
                          </a:solidFill>
                          <a:effectLst/>
                          <a:latin typeface="Calibri" panose="020F0502020204030204" pitchFamily="34" charset="0"/>
                        </a:rPr>
                        <a:t>Min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361</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768326"/>
                  </a:ext>
                </a:extLst>
              </a:tr>
              <a:tr h="188932">
                <a:tc>
                  <a:txBody>
                    <a:bodyPr/>
                    <a:lstStyle/>
                    <a:p>
                      <a:pPr algn="l" fontAlgn="b"/>
                      <a:r>
                        <a:rPr lang="en-CA" sz="1200" b="0" i="0" u="none" strike="noStrike">
                          <a:solidFill>
                            <a:srgbClr val="000000"/>
                          </a:solidFill>
                          <a:effectLst/>
                          <a:latin typeface="Calibri" panose="020F0502020204030204" pitchFamily="34" charset="0"/>
                        </a:rPr>
                        <a:t>Min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861476"/>
                  </a:ext>
                </a:extLst>
              </a:tr>
              <a:tr h="188932">
                <a:tc>
                  <a:txBody>
                    <a:bodyPr/>
                    <a:lstStyle/>
                    <a:p>
                      <a:pPr algn="l" fontAlgn="b"/>
                      <a:r>
                        <a:rPr lang="en-CA" sz="1200" b="0" i="0" u="none" strike="noStrike">
                          <a:solidFill>
                            <a:srgbClr val="000000"/>
                          </a:solidFill>
                          <a:effectLst/>
                          <a:latin typeface="Calibri" panose="020F0502020204030204" pitchFamily="34" charset="0"/>
                        </a:rPr>
                        <a:t>Mean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88720"/>
                  </a:ext>
                </a:extLst>
              </a:tr>
              <a:tr h="188932">
                <a:tc>
                  <a:txBody>
                    <a:bodyPr/>
                    <a:lstStyle/>
                    <a:p>
                      <a:pPr algn="l" fontAlgn="b"/>
                      <a:r>
                        <a:rPr lang="en-CA" sz="1200" b="0" i="0" u="none" strike="noStrike">
                          <a:solidFill>
                            <a:srgbClr val="000000"/>
                          </a:solidFill>
                          <a:effectLst/>
                          <a:latin typeface="Calibri" panose="020F0502020204030204" pitchFamily="34" charset="0"/>
                        </a:rPr>
                        <a:t>Mean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0104852"/>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065777"/>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756250"/>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75988"/>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28556"/>
                  </a:ext>
                </a:extLst>
              </a:tr>
              <a:tr h="188932">
                <a:tc>
                  <a:txBody>
                    <a:bodyPr/>
                    <a:lstStyle/>
                    <a:p>
                      <a:pPr algn="l" fontAlgn="b"/>
                      <a:r>
                        <a:rPr lang="en-CA" sz="1200" b="0" i="0" u="none" strike="noStrike">
                          <a:solidFill>
                            <a:srgbClr val="000000"/>
                          </a:solidFill>
                          <a:effectLst/>
                          <a:latin typeface="Calibri" panose="020F0502020204030204" pitchFamily="34" charset="0"/>
                        </a:rPr>
                        <a:t>Total Rain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462084"/>
                  </a:ext>
                </a:extLst>
              </a:tr>
              <a:tr h="188932">
                <a:tc>
                  <a:txBody>
                    <a:bodyPr/>
                    <a:lstStyle/>
                    <a:p>
                      <a:pPr algn="l" fontAlgn="b"/>
                      <a:r>
                        <a:rPr lang="en-CA" sz="1200" b="0" i="0" u="none" strike="noStrike">
                          <a:solidFill>
                            <a:srgbClr val="000000"/>
                          </a:solidFill>
                          <a:effectLst/>
                          <a:latin typeface="Calibri" panose="020F0502020204030204" pitchFamily="34" charset="0"/>
                        </a:rPr>
                        <a:t>Total Rain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549499"/>
                  </a:ext>
                </a:extLst>
              </a:tr>
              <a:tr h="188932">
                <a:tc>
                  <a:txBody>
                    <a:bodyPr/>
                    <a:lstStyle/>
                    <a:p>
                      <a:pPr algn="l" fontAlgn="b"/>
                      <a:r>
                        <a:rPr lang="en-CA" sz="1200" b="0" i="0" u="none" strike="noStrike">
                          <a:solidFill>
                            <a:srgbClr val="000000"/>
                          </a:solidFill>
                          <a:effectLst/>
                          <a:latin typeface="Calibri" panose="020F0502020204030204" pitchFamily="34" charset="0"/>
                        </a:rPr>
                        <a:t>Total Snow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3847113"/>
                  </a:ext>
                </a:extLst>
              </a:tr>
              <a:tr h="188932">
                <a:tc>
                  <a:txBody>
                    <a:bodyPr/>
                    <a:lstStyle/>
                    <a:p>
                      <a:pPr algn="l" fontAlgn="b"/>
                      <a:r>
                        <a:rPr lang="en-CA" sz="1200" b="0" i="0" u="none" strike="noStrike">
                          <a:solidFill>
                            <a:srgbClr val="000000"/>
                          </a:solidFill>
                          <a:effectLst/>
                          <a:latin typeface="Calibri" panose="020F0502020204030204" pitchFamily="34" charset="0"/>
                        </a:rPr>
                        <a:t>Total Snow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6713098"/>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1962"/>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646959"/>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60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0905"/>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20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870452"/>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(10s deg)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0051807"/>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4619882"/>
                  </a:ext>
                </a:extLst>
              </a:tr>
              <a:tr h="188932">
                <a:tc>
                  <a:txBody>
                    <a:bodyPr/>
                    <a:lstStyle/>
                    <a:p>
                      <a:pPr algn="l" fontAlgn="b"/>
                      <a:r>
                        <a:rPr lang="en-US" sz="1200" b="0" i="0" u="none" strike="noStrike">
                          <a:solidFill>
                            <a:srgbClr val="000000"/>
                          </a:solidFill>
                          <a:effectLst/>
                          <a:latin typeface="Calibri" panose="020F0502020204030204" pitchFamily="34" charset="0"/>
                        </a:rPr>
                        <a:t>Spd of Max Gust (km/h)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251834"/>
                  </a:ext>
                </a:extLst>
              </a:tr>
              <a:tr h="194235">
                <a:tc>
                  <a:txBody>
                    <a:bodyPr/>
                    <a:lstStyle/>
                    <a:p>
                      <a:pPr algn="l" fontAlgn="b"/>
                      <a:r>
                        <a:rPr lang="en-US" sz="1200" b="0" i="0" u="none" strike="noStrike" dirty="0" err="1">
                          <a:solidFill>
                            <a:srgbClr val="000000"/>
                          </a:solidFill>
                          <a:effectLst/>
                          <a:latin typeface="Calibri" panose="020F0502020204030204" pitchFamily="34" charset="0"/>
                        </a:rPr>
                        <a:t>Spd</a:t>
                      </a:r>
                      <a:r>
                        <a:rPr lang="en-US" sz="1200" b="0" i="0" u="none" strike="noStrike" dirty="0">
                          <a:solidFill>
                            <a:srgbClr val="000000"/>
                          </a:solidFill>
                          <a:effectLst/>
                          <a:latin typeface="Calibri" panose="020F0502020204030204" pitchFamily="34" charset="0"/>
                        </a:rPr>
                        <a:t>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dirty="0">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181266"/>
                  </a:ext>
                </a:extLst>
              </a:tr>
            </a:tbl>
          </a:graphicData>
        </a:graphic>
      </p:graphicFrame>
      <p:graphicFrame>
        <p:nvGraphicFramePr>
          <p:cNvPr id="12" name="Table 11">
            <a:extLst>
              <a:ext uri="{FF2B5EF4-FFF2-40B4-BE49-F238E27FC236}">
                <a16:creationId xmlns:a16="http://schemas.microsoft.com/office/drawing/2014/main" id="{5EEC575B-80AC-4FCC-A22E-7A56B5B2E54C}"/>
              </a:ext>
            </a:extLst>
          </p:cNvPr>
          <p:cNvGraphicFramePr>
            <a:graphicFrameLocks noGrp="1"/>
          </p:cNvGraphicFramePr>
          <p:nvPr>
            <p:extLst>
              <p:ext uri="{D42A27DB-BD31-4B8C-83A1-F6EECF244321}">
                <p14:modId xmlns:p14="http://schemas.microsoft.com/office/powerpoint/2010/main" val="4002081038"/>
              </p:ext>
            </p:extLst>
          </p:nvPr>
        </p:nvGraphicFramePr>
        <p:xfrm>
          <a:off x="6788311" y="1626625"/>
          <a:ext cx="4451231" cy="5114880"/>
        </p:xfrm>
        <a:graphic>
          <a:graphicData uri="http://schemas.openxmlformats.org/drawingml/2006/table">
            <a:tbl>
              <a:tblPr/>
              <a:tblGrid>
                <a:gridCol w="2601777">
                  <a:extLst>
                    <a:ext uri="{9D8B030D-6E8A-4147-A177-3AD203B41FA5}">
                      <a16:colId xmlns:a16="http://schemas.microsoft.com/office/drawing/2014/main" val="1462777191"/>
                    </a:ext>
                  </a:extLst>
                </a:gridCol>
                <a:gridCol w="924727">
                  <a:extLst>
                    <a:ext uri="{9D8B030D-6E8A-4147-A177-3AD203B41FA5}">
                      <a16:colId xmlns:a16="http://schemas.microsoft.com/office/drawing/2014/main" val="2901123645"/>
                    </a:ext>
                  </a:extLst>
                </a:gridCol>
                <a:gridCol w="924727">
                  <a:extLst>
                    <a:ext uri="{9D8B030D-6E8A-4147-A177-3AD203B41FA5}">
                      <a16:colId xmlns:a16="http://schemas.microsoft.com/office/drawing/2014/main" val="2659632815"/>
                    </a:ext>
                  </a:extLst>
                </a:gridCol>
              </a:tblGrid>
              <a:tr h="194152">
                <a:tc>
                  <a:txBody>
                    <a:bodyPr/>
                    <a:lstStyle/>
                    <a:p>
                      <a:pPr algn="l" fontAlgn="b"/>
                      <a:r>
                        <a:rPr lang="en-CA" sz="1200" b="1" i="0" u="none" strike="noStrike">
                          <a:solidFill>
                            <a:srgbClr val="FFFFFF"/>
                          </a:solidFill>
                          <a:effectLst/>
                          <a:latin typeface="Calibri" panose="020F0502020204030204" pitchFamily="34" charset="0"/>
                        </a:rPr>
                        <a:t>Columns</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Counts</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dirty="0">
                          <a:solidFill>
                            <a:srgbClr val="FFFFFF"/>
                          </a:solidFill>
                          <a:effectLst/>
                          <a:latin typeface="Calibri" panose="020F0502020204030204" pitchFamily="34" charset="0"/>
                        </a:rPr>
                        <a:t>Types</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15623278"/>
                  </a:ext>
                </a:extLst>
              </a:tr>
              <a:tr h="194152">
                <a:tc>
                  <a:txBody>
                    <a:bodyPr/>
                    <a:lstStyle/>
                    <a:p>
                      <a:pPr algn="l" fontAlgn="b"/>
                      <a:r>
                        <a:rPr lang="en-CA" sz="1200" b="0" i="0" u="none" strike="sngStrike">
                          <a:solidFill>
                            <a:srgbClr val="000000"/>
                          </a:solidFill>
                          <a:effectLst/>
                          <a:latin typeface="Calibri" panose="020F0502020204030204" pitchFamily="34" charset="0"/>
                        </a:rPr>
                        <a:t>Year</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int64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99036133"/>
                  </a:ext>
                </a:extLst>
              </a:tr>
              <a:tr h="188851">
                <a:tc>
                  <a:txBody>
                    <a:bodyPr/>
                    <a:lstStyle/>
                    <a:p>
                      <a:pPr algn="l" fontAlgn="b"/>
                      <a:r>
                        <a:rPr lang="en-CA" sz="1200" b="0" i="0" u="none" strike="sngStrike" dirty="0">
                          <a:solidFill>
                            <a:srgbClr val="000000"/>
                          </a:solidFill>
                          <a:effectLst/>
                          <a:latin typeface="Calibri" panose="020F0502020204030204" pitchFamily="34" charset="0"/>
                        </a:rPr>
                        <a:t>Month</a:t>
                      </a:r>
                      <a:endParaRPr lang="en-CA" sz="1200" b="0" i="0" u="none" strike="noStrike" dirty="0">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int64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600149077"/>
                  </a:ext>
                </a:extLst>
              </a:tr>
              <a:tr h="188851">
                <a:tc>
                  <a:txBody>
                    <a:bodyPr/>
                    <a:lstStyle/>
                    <a:p>
                      <a:pPr algn="l" fontAlgn="b"/>
                      <a:r>
                        <a:rPr lang="en-CA" sz="1200" b="0" i="0" u="none" strike="sngStrike">
                          <a:solidFill>
                            <a:srgbClr val="000000"/>
                          </a:solidFill>
                          <a:effectLst/>
                          <a:latin typeface="Calibri" panose="020F0502020204030204" pitchFamily="34" charset="0"/>
                        </a:rPr>
                        <a:t>Day</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int64</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777499120"/>
                  </a:ext>
                </a:extLst>
              </a:tr>
              <a:tr h="188851">
                <a:tc>
                  <a:txBody>
                    <a:bodyPr/>
                    <a:lstStyle/>
                    <a:p>
                      <a:pPr algn="l" fontAlgn="b"/>
                      <a:r>
                        <a:rPr lang="en-CA" sz="1200" b="0" i="0" u="none" strike="sngStrike">
                          <a:solidFill>
                            <a:srgbClr val="000000"/>
                          </a:solidFill>
                          <a:effectLst/>
                          <a:latin typeface="Calibri" panose="020F0502020204030204" pitchFamily="34" charset="0"/>
                        </a:rPr>
                        <a:t>Data Quality</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float64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512781549"/>
                  </a:ext>
                </a:extLst>
              </a:tr>
              <a:tr h="188851">
                <a:tc>
                  <a:txBody>
                    <a:bodyPr/>
                    <a:lstStyle/>
                    <a:p>
                      <a:pPr algn="l" fontAlgn="b"/>
                      <a:r>
                        <a:rPr lang="en-CA" sz="1200" b="0" i="0" u="none" strike="noStrike">
                          <a:solidFill>
                            <a:srgbClr val="000000"/>
                          </a:solidFill>
                          <a:effectLst/>
                          <a:latin typeface="Calibri" panose="020F0502020204030204" pitchFamily="34" charset="0"/>
                        </a:rPr>
                        <a:t>Max Temp (°C)</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357</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209528"/>
                  </a:ext>
                </a:extLst>
              </a:tr>
              <a:tr h="188851">
                <a:tc>
                  <a:txBody>
                    <a:bodyPr/>
                    <a:lstStyle/>
                    <a:p>
                      <a:pPr algn="l" fontAlgn="b"/>
                      <a:r>
                        <a:rPr lang="en-CA" sz="1200" b="0" i="0" u="none" strike="sngStrike">
                          <a:solidFill>
                            <a:srgbClr val="000000"/>
                          </a:solidFill>
                          <a:effectLst/>
                          <a:latin typeface="Calibri" panose="020F0502020204030204" pitchFamily="34" charset="0"/>
                        </a:rPr>
                        <a:t>Max Temp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969099788"/>
                  </a:ext>
                </a:extLst>
              </a:tr>
              <a:tr h="188851">
                <a:tc>
                  <a:txBody>
                    <a:bodyPr/>
                    <a:lstStyle/>
                    <a:p>
                      <a:pPr algn="l" fontAlgn="b"/>
                      <a:r>
                        <a:rPr lang="en-CA" sz="1200" b="0" i="0" u="none" strike="noStrike">
                          <a:solidFill>
                            <a:srgbClr val="000000"/>
                          </a:solidFill>
                          <a:effectLst/>
                          <a:latin typeface="Calibri" panose="020F0502020204030204" pitchFamily="34" charset="0"/>
                        </a:rPr>
                        <a:t>Min Temp (°C)</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361</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6268493"/>
                  </a:ext>
                </a:extLst>
              </a:tr>
              <a:tr h="188851">
                <a:tc>
                  <a:txBody>
                    <a:bodyPr/>
                    <a:lstStyle/>
                    <a:p>
                      <a:pPr algn="l" fontAlgn="b"/>
                      <a:r>
                        <a:rPr lang="en-CA" sz="1200" b="0" i="0" u="none" strike="sngStrike">
                          <a:solidFill>
                            <a:srgbClr val="000000"/>
                          </a:solidFill>
                          <a:effectLst/>
                          <a:latin typeface="Calibri" panose="020F0502020204030204" pitchFamily="34" charset="0"/>
                        </a:rPr>
                        <a:t>Min Temp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857297543"/>
                  </a:ext>
                </a:extLst>
              </a:tr>
              <a:tr h="188851">
                <a:tc>
                  <a:txBody>
                    <a:bodyPr/>
                    <a:lstStyle/>
                    <a:p>
                      <a:pPr algn="l" fontAlgn="b"/>
                      <a:r>
                        <a:rPr lang="en-CA" sz="1200" b="0" i="0" u="none" strike="noStrike">
                          <a:solidFill>
                            <a:srgbClr val="000000"/>
                          </a:solidFill>
                          <a:effectLst/>
                          <a:latin typeface="Calibri" panose="020F0502020204030204" pitchFamily="34" charset="0"/>
                        </a:rPr>
                        <a:t>Mean Temp (°C)</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464903"/>
                  </a:ext>
                </a:extLst>
              </a:tr>
              <a:tr h="188851">
                <a:tc>
                  <a:txBody>
                    <a:bodyPr/>
                    <a:lstStyle/>
                    <a:p>
                      <a:pPr algn="l" fontAlgn="b"/>
                      <a:r>
                        <a:rPr lang="en-CA" sz="1200" b="0" i="0" u="none" strike="sngStrike">
                          <a:solidFill>
                            <a:srgbClr val="000000"/>
                          </a:solidFill>
                          <a:effectLst/>
                          <a:latin typeface="Calibri" panose="020F0502020204030204" pitchFamily="34" charset="0"/>
                        </a:rPr>
                        <a:t>Mean Temp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71902039"/>
                  </a:ext>
                </a:extLst>
              </a:tr>
              <a:tr h="188851">
                <a:tc>
                  <a:txBody>
                    <a:bodyPr/>
                    <a:lstStyle/>
                    <a:p>
                      <a:pPr algn="l" fontAlgn="b"/>
                      <a:r>
                        <a:rPr lang="en-CA" sz="1200" b="0" i="0" u="none" strike="noStrike">
                          <a:solidFill>
                            <a:srgbClr val="000000"/>
                          </a:solidFill>
                          <a:effectLst/>
                          <a:latin typeface="Calibri" panose="020F0502020204030204" pitchFamily="34" charset="0"/>
                        </a:rPr>
                        <a:t>Heat Deg Days (°C)</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106397"/>
                  </a:ext>
                </a:extLst>
              </a:tr>
              <a:tr h="188851">
                <a:tc>
                  <a:txBody>
                    <a:bodyPr/>
                    <a:lstStyle/>
                    <a:p>
                      <a:pPr algn="l" fontAlgn="b"/>
                      <a:r>
                        <a:rPr lang="en-CA" sz="1200" b="0" i="0" u="none" strike="sngStrike">
                          <a:solidFill>
                            <a:srgbClr val="000000"/>
                          </a:solidFill>
                          <a:effectLst/>
                          <a:latin typeface="Calibri" panose="020F0502020204030204" pitchFamily="34" charset="0"/>
                        </a:rPr>
                        <a:t>Heat Deg Days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227150924"/>
                  </a:ext>
                </a:extLst>
              </a:tr>
              <a:tr h="188851">
                <a:tc>
                  <a:txBody>
                    <a:bodyPr/>
                    <a:lstStyle/>
                    <a:p>
                      <a:pPr algn="l" fontAlgn="b"/>
                      <a:r>
                        <a:rPr lang="en-CA" sz="1200" b="0" i="0" u="none" strike="noStrike">
                          <a:solidFill>
                            <a:srgbClr val="000000"/>
                          </a:solidFill>
                          <a:effectLst/>
                          <a:latin typeface="Calibri" panose="020F0502020204030204" pitchFamily="34" charset="0"/>
                        </a:rPr>
                        <a:t>Cool Deg Days (°C)</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8411667"/>
                  </a:ext>
                </a:extLst>
              </a:tr>
              <a:tr h="188851">
                <a:tc>
                  <a:txBody>
                    <a:bodyPr/>
                    <a:lstStyle/>
                    <a:p>
                      <a:pPr algn="l" fontAlgn="b"/>
                      <a:r>
                        <a:rPr lang="en-CA" sz="1200" b="0" i="0" u="none" strike="sngStrike">
                          <a:solidFill>
                            <a:srgbClr val="000000"/>
                          </a:solidFill>
                          <a:effectLst/>
                          <a:latin typeface="Calibri" panose="020F0502020204030204" pitchFamily="34" charset="0"/>
                        </a:rPr>
                        <a:t>Cool Deg Days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688005507"/>
                  </a:ext>
                </a:extLst>
              </a:tr>
              <a:tr h="188851">
                <a:tc>
                  <a:txBody>
                    <a:bodyPr/>
                    <a:lstStyle/>
                    <a:p>
                      <a:pPr algn="l" fontAlgn="b"/>
                      <a:r>
                        <a:rPr lang="en-CA" sz="1200" b="0" i="0" u="none" strike="sngStrike">
                          <a:solidFill>
                            <a:srgbClr val="000000"/>
                          </a:solidFill>
                          <a:effectLst/>
                          <a:latin typeface="Calibri" panose="020F0502020204030204" pitchFamily="34" charset="0"/>
                        </a:rPr>
                        <a:t>Total Rain (mm)</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float64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5828041"/>
                  </a:ext>
                </a:extLst>
              </a:tr>
              <a:tr h="188851">
                <a:tc>
                  <a:txBody>
                    <a:bodyPr/>
                    <a:lstStyle/>
                    <a:p>
                      <a:pPr algn="l" fontAlgn="b"/>
                      <a:r>
                        <a:rPr lang="en-CA" sz="1200" b="0" i="0" u="none" strike="noStrike" dirty="0">
                          <a:solidFill>
                            <a:srgbClr val="000000"/>
                          </a:solidFill>
                          <a:effectLst/>
                          <a:latin typeface="Calibri" panose="020F0502020204030204" pitchFamily="34" charset="0"/>
                        </a:rPr>
                        <a:t>Total Rain Flag</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556416"/>
                  </a:ext>
                </a:extLst>
              </a:tr>
              <a:tr h="188851">
                <a:tc>
                  <a:txBody>
                    <a:bodyPr/>
                    <a:lstStyle/>
                    <a:p>
                      <a:pPr algn="l" fontAlgn="b"/>
                      <a:r>
                        <a:rPr lang="en-CA" sz="1200" b="0" i="0" u="none" strike="sngStrike">
                          <a:solidFill>
                            <a:srgbClr val="000000"/>
                          </a:solidFill>
                          <a:effectLst/>
                          <a:latin typeface="Calibri" panose="020F0502020204030204" pitchFamily="34" charset="0"/>
                        </a:rPr>
                        <a:t>Total Snow (cm)</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float64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645409503"/>
                  </a:ext>
                </a:extLst>
              </a:tr>
              <a:tr h="188851">
                <a:tc>
                  <a:txBody>
                    <a:bodyPr/>
                    <a:lstStyle/>
                    <a:p>
                      <a:pPr algn="l" fontAlgn="b"/>
                      <a:r>
                        <a:rPr lang="en-CA" sz="1200" b="0" i="0" u="none" strike="sngStrike">
                          <a:solidFill>
                            <a:srgbClr val="000000"/>
                          </a:solidFill>
                          <a:effectLst/>
                          <a:latin typeface="Calibri" panose="020F0502020204030204" pitchFamily="34" charset="0"/>
                        </a:rPr>
                        <a:t>Total Snow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859576782"/>
                  </a:ext>
                </a:extLst>
              </a:tr>
              <a:tr h="188851">
                <a:tc>
                  <a:txBody>
                    <a:bodyPr/>
                    <a:lstStyle/>
                    <a:p>
                      <a:pPr algn="l" fontAlgn="b"/>
                      <a:r>
                        <a:rPr lang="en-CA" sz="1200" b="0" i="0" u="none" strike="noStrike">
                          <a:solidFill>
                            <a:srgbClr val="000000"/>
                          </a:solidFill>
                          <a:effectLst/>
                          <a:latin typeface="Calibri" panose="020F0502020204030204" pitchFamily="34" charset="0"/>
                        </a:rPr>
                        <a:t>Total Precip (mm)</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182306"/>
                  </a:ext>
                </a:extLst>
              </a:tr>
              <a:tr h="188851">
                <a:tc>
                  <a:txBody>
                    <a:bodyPr/>
                    <a:lstStyle/>
                    <a:p>
                      <a:pPr algn="l" fontAlgn="b"/>
                      <a:r>
                        <a:rPr lang="en-CA" sz="1200" b="0" i="0" u="none" strike="sngStrike">
                          <a:solidFill>
                            <a:srgbClr val="000000"/>
                          </a:solidFill>
                          <a:effectLst/>
                          <a:latin typeface="Calibri" panose="020F0502020204030204" pitchFamily="34" charset="0"/>
                        </a:rPr>
                        <a:t>Total Precip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15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403027744"/>
                  </a:ext>
                </a:extLst>
              </a:tr>
              <a:tr h="188851">
                <a:tc>
                  <a:txBody>
                    <a:bodyPr/>
                    <a:lstStyle/>
                    <a:p>
                      <a:pPr algn="l" fontAlgn="b"/>
                      <a:r>
                        <a:rPr lang="en-CA" sz="1200" b="0" i="0" u="none" strike="noStrike">
                          <a:solidFill>
                            <a:srgbClr val="000000"/>
                          </a:solidFill>
                          <a:effectLst/>
                          <a:latin typeface="Calibri" panose="020F0502020204030204" pitchFamily="34" charset="0"/>
                        </a:rPr>
                        <a:t>Snow on Grnd (cm)</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60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077713"/>
                  </a:ext>
                </a:extLst>
              </a:tr>
              <a:tr h="188851">
                <a:tc>
                  <a:txBody>
                    <a:bodyPr/>
                    <a:lstStyle/>
                    <a:p>
                      <a:pPr algn="l" fontAlgn="b"/>
                      <a:r>
                        <a:rPr lang="en-CA" sz="1200" b="0" i="0" u="none" strike="sngStrike">
                          <a:solidFill>
                            <a:srgbClr val="000000"/>
                          </a:solidFill>
                          <a:effectLst/>
                          <a:latin typeface="Calibri" panose="020F0502020204030204" pitchFamily="34" charset="0"/>
                        </a:rPr>
                        <a:t>Snow on Grnd Flag</a:t>
                      </a:r>
                      <a:endParaRPr lang="en-CA"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20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861151422"/>
                  </a:ext>
                </a:extLst>
              </a:tr>
              <a:tr h="188851">
                <a:tc>
                  <a:txBody>
                    <a:bodyPr/>
                    <a:lstStyle/>
                    <a:p>
                      <a:pPr algn="l" fontAlgn="b"/>
                      <a:r>
                        <a:rPr lang="en-US" sz="1200" b="0" i="0" u="none" strike="sngStrike">
                          <a:solidFill>
                            <a:srgbClr val="000000"/>
                          </a:solidFill>
                          <a:effectLst/>
                          <a:latin typeface="Calibri" panose="020F0502020204030204" pitchFamily="34" charset="0"/>
                        </a:rPr>
                        <a:t>Dir of Max Gust (10s deg)</a:t>
                      </a:r>
                      <a:endParaRPr lang="en-US"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float64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645726505"/>
                  </a:ext>
                </a:extLst>
              </a:tr>
              <a:tr h="188851">
                <a:tc>
                  <a:txBody>
                    <a:bodyPr/>
                    <a:lstStyle/>
                    <a:p>
                      <a:pPr algn="l" fontAlgn="b"/>
                      <a:r>
                        <a:rPr lang="en-US" sz="1200" b="0" i="0" u="none" strike="sngStrike">
                          <a:solidFill>
                            <a:srgbClr val="000000"/>
                          </a:solidFill>
                          <a:effectLst/>
                          <a:latin typeface="Calibri" panose="020F0502020204030204" pitchFamily="34" charset="0"/>
                        </a:rPr>
                        <a:t>Dir of Max Gust flag</a:t>
                      </a:r>
                      <a:endParaRPr lang="en-US"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object</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562708199"/>
                  </a:ext>
                </a:extLst>
              </a:tr>
              <a:tr h="188851">
                <a:tc>
                  <a:txBody>
                    <a:bodyPr/>
                    <a:lstStyle/>
                    <a:p>
                      <a:pPr algn="l" fontAlgn="b"/>
                      <a:r>
                        <a:rPr lang="en-US" sz="1200" b="0" i="0" u="none" strike="sngStrike">
                          <a:solidFill>
                            <a:srgbClr val="000000"/>
                          </a:solidFill>
                          <a:effectLst/>
                          <a:latin typeface="Calibri" panose="020F0502020204030204" pitchFamily="34" charset="0"/>
                        </a:rPr>
                        <a:t>Spd of Max Gust (km/h)</a:t>
                      </a:r>
                      <a:endParaRPr lang="en-US"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0</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float64</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031464741"/>
                  </a:ext>
                </a:extLst>
              </a:tr>
              <a:tr h="194152">
                <a:tc>
                  <a:txBody>
                    <a:bodyPr/>
                    <a:lstStyle/>
                    <a:p>
                      <a:pPr algn="l" fontAlgn="b"/>
                      <a:r>
                        <a:rPr lang="en-US" sz="1200" b="0" i="0" u="none" strike="sngStrike">
                          <a:solidFill>
                            <a:srgbClr val="000000"/>
                          </a:solidFill>
                          <a:effectLst/>
                          <a:latin typeface="Calibri" panose="020F0502020204030204" pitchFamily="34" charset="0"/>
                        </a:rPr>
                        <a:t>Spd of Max Gust Flag</a:t>
                      </a:r>
                      <a:endParaRPr lang="en-US" sz="1200" b="0" i="0" u="none" strike="noStrike">
                        <a:solidFill>
                          <a:srgbClr val="000000"/>
                        </a:solidFill>
                        <a:effectLst/>
                        <a:latin typeface="Calibri" panose="020F0502020204030204" pitchFamily="34" charset="0"/>
                      </a:endParaRP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a:solidFill>
                            <a:srgbClr val="000000"/>
                          </a:solidFill>
                          <a:effectLst/>
                          <a:latin typeface="Calibri" panose="020F0502020204030204" pitchFamily="34" charset="0"/>
                        </a:rPr>
                        <a:t>365</a:t>
                      </a:r>
                      <a:endParaRPr lang="en-CA" sz="1200" b="0" i="0" u="none" strike="noStrike">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200" b="0" i="0" u="none" strike="sngStrike" dirty="0">
                          <a:solidFill>
                            <a:srgbClr val="000000"/>
                          </a:solidFill>
                          <a:effectLst/>
                          <a:latin typeface="Calibri" panose="020F0502020204030204" pitchFamily="34" charset="0"/>
                        </a:rPr>
                        <a:t>object</a:t>
                      </a:r>
                      <a:endParaRPr lang="en-CA" sz="1200" b="0" i="0" u="none" strike="noStrike" dirty="0">
                        <a:solidFill>
                          <a:srgbClr val="000000"/>
                        </a:solidFill>
                        <a:effectLst/>
                        <a:latin typeface="Calibri" panose="020F0502020204030204" pitchFamily="34" charset="0"/>
                      </a:endParaRP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422964216"/>
                  </a:ext>
                </a:extLst>
              </a:tr>
            </a:tbl>
          </a:graphicData>
        </a:graphic>
      </p:graphicFrame>
    </p:spTree>
    <p:extLst>
      <p:ext uri="{BB962C8B-B14F-4D97-AF65-F5344CB8AC3E}">
        <p14:creationId xmlns:p14="http://schemas.microsoft.com/office/powerpoint/2010/main" val="21156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p:txBody>
          <a:bodyPr/>
          <a:lstStyle/>
          <a:p>
            <a:r>
              <a:rPr lang="en-CA" b="1" dirty="0"/>
              <a:t>Engineered Variables</a:t>
            </a:r>
          </a:p>
        </p:txBody>
      </p:sp>
      <p:sp>
        <p:nvSpPr>
          <p:cNvPr id="5" name="Content Placeholder 4">
            <a:extLst>
              <a:ext uri="{FF2B5EF4-FFF2-40B4-BE49-F238E27FC236}">
                <a16:creationId xmlns:a16="http://schemas.microsoft.com/office/drawing/2014/main" id="{5AA0D337-E7D3-44D8-AE6C-CF4FACC5196A}"/>
              </a:ext>
            </a:extLst>
          </p:cNvPr>
          <p:cNvSpPr>
            <a:spLocks noGrp="1"/>
          </p:cNvSpPr>
          <p:nvPr>
            <p:ph idx="1"/>
          </p:nvPr>
        </p:nvSpPr>
        <p:spPr/>
        <p:txBody>
          <a:bodyPr/>
          <a:lstStyle/>
          <a:p>
            <a:r>
              <a:rPr lang="en-CA" sz="3200" dirty="0" err="1"/>
              <a:t>O_Rates</a:t>
            </a:r>
            <a:endParaRPr lang="en-CA" sz="3200" dirty="0"/>
          </a:p>
          <a:p>
            <a:r>
              <a:rPr lang="en-CA" sz="3200" dirty="0"/>
              <a:t>Delta temperature</a:t>
            </a:r>
          </a:p>
          <a:p>
            <a:endParaRPr lang="en-CA" dirty="0"/>
          </a:p>
        </p:txBody>
      </p:sp>
    </p:spTree>
    <p:extLst>
      <p:ext uri="{BB962C8B-B14F-4D97-AF65-F5344CB8AC3E}">
        <p14:creationId xmlns:p14="http://schemas.microsoft.com/office/powerpoint/2010/main" val="2002603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p:txBody>
          <a:bodyPr/>
          <a:lstStyle/>
          <a:p>
            <a:r>
              <a:rPr lang="en-CA" b="1" dirty="0"/>
              <a:t>Challenge of the Data </a:t>
            </a:r>
          </a:p>
        </p:txBody>
      </p:sp>
      <p:sp>
        <p:nvSpPr>
          <p:cNvPr id="5" name="Content Placeholder 4">
            <a:extLst>
              <a:ext uri="{FF2B5EF4-FFF2-40B4-BE49-F238E27FC236}">
                <a16:creationId xmlns:a16="http://schemas.microsoft.com/office/drawing/2014/main" id="{5AA0D337-E7D3-44D8-AE6C-CF4FACC5196A}"/>
              </a:ext>
            </a:extLst>
          </p:cNvPr>
          <p:cNvSpPr>
            <a:spLocks noGrp="1"/>
          </p:cNvSpPr>
          <p:nvPr>
            <p:ph idx="1"/>
          </p:nvPr>
        </p:nvSpPr>
        <p:spPr>
          <a:xfrm>
            <a:off x="8429053" y="166166"/>
            <a:ext cx="2199276" cy="1515096"/>
          </a:xfrm>
        </p:spPr>
        <p:txBody>
          <a:bodyPr>
            <a:normAutofit/>
          </a:bodyPr>
          <a:lstStyle/>
          <a:p>
            <a:r>
              <a:rPr lang="en-CA" sz="2800" b="1" dirty="0"/>
              <a:t>12/1/2017 </a:t>
            </a:r>
          </a:p>
          <a:p>
            <a:r>
              <a:rPr lang="en-CA" sz="2800" b="1" dirty="0"/>
              <a:t>13/1/2017 </a:t>
            </a:r>
          </a:p>
        </p:txBody>
      </p:sp>
      <p:pic>
        <p:nvPicPr>
          <p:cNvPr id="7" name="Picture 6" descr="A close up of a piece of paper&#10;&#10;Description generated with high confidence">
            <a:extLst>
              <a:ext uri="{FF2B5EF4-FFF2-40B4-BE49-F238E27FC236}">
                <a16:creationId xmlns:a16="http://schemas.microsoft.com/office/drawing/2014/main" id="{2E7098CA-D627-43C0-ACDE-40A699AF536F}"/>
              </a:ext>
            </a:extLst>
          </p:cNvPr>
          <p:cNvPicPr>
            <a:picLocks noChangeAspect="1"/>
          </p:cNvPicPr>
          <p:nvPr/>
        </p:nvPicPr>
        <p:blipFill rotWithShape="1">
          <a:blip r:embed="rId2">
            <a:extLst>
              <a:ext uri="{28A0092B-C50C-407E-A947-70E740481C1C}">
                <a14:useLocalDpi xmlns:a14="http://schemas.microsoft.com/office/drawing/2010/main" val="0"/>
              </a:ext>
            </a:extLst>
          </a:blip>
          <a:srcRect t="49785"/>
          <a:stretch/>
        </p:blipFill>
        <p:spPr>
          <a:xfrm>
            <a:off x="6499360" y="1681262"/>
            <a:ext cx="5147742" cy="3726400"/>
          </a:xfrm>
          <a:prstGeom prst="rect">
            <a:avLst/>
          </a:prstGeom>
        </p:spPr>
      </p:pic>
      <p:pic>
        <p:nvPicPr>
          <p:cNvPr id="8" name="Picture 7" descr="A close up of a piece of paper&#10;&#10;Description generated with high confidence">
            <a:extLst>
              <a:ext uri="{FF2B5EF4-FFF2-40B4-BE49-F238E27FC236}">
                <a16:creationId xmlns:a16="http://schemas.microsoft.com/office/drawing/2014/main" id="{12CB5E61-FC7B-443B-AC0E-BFAA000245FD}"/>
              </a:ext>
            </a:extLst>
          </p:cNvPr>
          <p:cNvPicPr>
            <a:picLocks noChangeAspect="1"/>
          </p:cNvPicPr>
          <p:nvPr/>
        </p:nvPicPr>
        <p:blipFill rotWithShape="1">
          <a:blip r:embed="rId2">
            <a:extLst>
              <a:ext uri="{28A0092B-C50C-407E-A947-70E740481C1C}">
                <a14:useLocalDpi xmlns:a14="http://schemas.microsoft.com/office/drawing/2010/main" val="0"/>
              </a:ext>
            </a:extLst>
          </a:blip>
          <a:srcRect b="50658"/>
          <a:stretch/>
        </p:blipFill>
        <p:spPr>
          <a:xfrm>
            <a:off x="1161041" y="1683327"/>
            <a:ext cx="5147743" cy="3661575"/>
          </a:xfrm>
          <a:prstGeom prst="rect">
            <a:avLst/>
          </a:prstGeom>
        </p:spPr>
      </p:pic>
    </p:spTree>
    <p:extLst>
      <p:ext uri="{BB962C8B-B14F-4D97-AF65-F5344CB8AC3E}">
        <p14:creationId xmlns:p14="http://schemas.microsoft.com/office/powerpoint/2010/main" val="7555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37556" y="983673"/>
            <a:ext cx="5028235" cy="2603133"/>
          </a:xfrm>
        </p:spPr>
        <p:txBody>
          <a:bodyPr/>
          <a:lstStyle/>
          <a:p>
            <a:r>
              <a:rPr lang="en-US" dirty="0"/>
              <a:t>GENERAL ANALYSIS</a:t>
            </a:r>
            <a:endParaRPr lang="en-CA" dirty="0"/>
          </a:p>
        </p:txBody>
      </p:sp>
    </p:spTree>
    <p:extLst>
      <p:ext uri="{BB962C8B-B14F-4D97-AF65-F5344CB8AC3E}">
        <p14:creationId xmlns:p14="http://schemas.microsoft.com/office/powerpoint/2010/main" val="2366045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713" y="381001"/>
            <a:ext cx="7688072" cy="685800"/>
          </a:xfrm>
        </p:spPr>
        <p:txBody>
          <a:bodyPr>
            <a:normAutofit/>
          </a:bodyPr>
          <a:lstStyle/>
          <a:p>
            <a:r>
              <a:rPr lang="en-CA" sz="3600" dirty="0"/>
              <a:t>Capacity </a:t>
            </a:r>
            <a:r>
              <a:rPr lang="en-US" sz="3600" dirty="0"/>
              <a:t>increased over the year</a:t>
            </a:r>
            <a:endParaRPr lang="en-CA" sz="3600"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578099" y="1246765"/>
            <a:ext cx="6845301" cy="5141912"/>
          </a:xfrm>
        </p:spPr>
      </p:pic>
    </p:spTree>
    <p:extLst>
      <p:ext uri="{BB962C8B-B14F-4D97-AF65-F5344CB8AC3E}">
        <p14:creationId xmlns:p14="http://schemas.microsoft.com/office/powerpoint/2010/main" val="50601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600" y="339321"/>
            <a:ext cx="10261600" cy="1121061"/>
          </a:xfrm>
        </p:spPr>
        <p:txBody>
          <a:bodyPr>
            <a:normAutofit fontScale="90000"/>
          </a:bodyPr>
          <a:lstStyle/>
          <a:p>
            <a:r>
              <a:rPr lang="en-CA" sz="4000" dirty="0"/>
              <a:t>Occupancy </a:t>
            </a:r>
            <a:r>
              <a:rPr lang="en-US" sz="4000" dirty="0"/>
              <a:t>increased with clear oscillation</a:t>
            </a:r>
            <a:r>
              <a:rPr lang="en-US" sz="4400" dirty="0"/>
              <a:t/>
            </a:r>
            <a:br>
              <a:rPr lang="en-US" sz="4400" dirty="0"/>
            </a:br>
            <a:endParaRPr lang="en-CA" sz="4400"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65301" y="1155701"/>
            <a:ext cx="8851900" cy="5671002"/>
          </a:xfrm>
        </p:spPr>
      </p:pic>
    </p:spTree>
    <p:extLst>
      <p:ext uri="{BB962C8B-B14F-4D97-AF65-F5344CB8AC3E}">
        <p14:creationId xmlns:p14="http://schemas.microsoft.com/office/powerpoint/2010/main" val="1429111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078" y="241299"/>
            <a:ext cx="10178322" cy="1277617"/>
          </a:xfrm>
        </p:spPr>
        <p:txBody>
          <a:bodyPr>
            <a:normAutofit fontScale="90000"/>
          </a:bodyPr>
          <a:lstStyle/>
          <a:p>
            <a:r>
              <a:rPr lang="en-US" sz="4000" dirty="0"/>
              <a:t>Autocorrelation of </a:t>
            </a:r>
            <a:r>
              <a:rPr lang="en-CA" sz="4000" dirty="0"/>
              <a:t>Occupancy rate </a:t>
            </a:r>
            <a:r>
              <a:rPr lang="en-US" sz="4000" dirty="0"/>
              <a:t>showed a clear periodic pattern</a:t>
            </a:r>
            <a:r>
              <a:rPr lang="en-CA" sz="4400" dirty="0"/>
              <a:t/>
            </a:r>
            <a:br>
              <a:rPr lang="en-CA" sz="4400" dirty="0"/>
            </a:br>
            <a:endParaRPr lang="en-CA" sz="4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032" y="1385891"/>
            <a:ext cx="6384636" cy="5310765"/>
          </a:xfrm>
          <a:prstGeom prst="rect">
            <a:avLst/>
          </a:prstGeom>
        </p:spPr>
      </p:pic>
    </p:spTree>
    <p:extLst>
      <p:ext uri="{BB962C8B-B14F-4D97-AF65-F5344CB8AC3E}">
        <p14:creationId xmlns:p14="http://schemas.microsoft.com/office/powerpoint/2010/main" val="1908556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280785"/>
            <a:ext cx="10178322" cy="1492132"/>
          </a:xfrm>
        </p:spPr>
        <p:txBody>
          <a:bodyPr>
            <a:noAutofit/>
          </a:bodyPr>
          <a:lstStyle/>
          <a:p>
            <a:r>
              <a:rPr lang="en-CA" sz="3600" dirty="0"/>
              <a:t>Weekdays Average Occupancy and Occupancy rate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35700" y="1163402"/>
            <a:ext cx="5394325" cy="5550937"/>
          </a:xfrm>
        </p:spPr>
      </p:pic>
      <p:sp>
        <p:nvSpPr>
          <p:cNvPr id="9" name="Line Callout 1 8"/>
          <p:cNvSpPr>
            <a:spLocks/>
          </p:cNvSpPr>
          <p:nvPr/>
        </p:nvSpPr>
        <p:spPr>
          <a:xfrm>
            <a:off x="9356725" y="1888152"/>
            <a:ext cx="2070100" cy="1935483"/>
          </a:xfrm>
          <a:prstGeom prst="borderCallout1">
            <a:avLst>
              <a:gd name="adj1" fmla="val 18750"/>
              <a:gd name="adj2" fmla="val -971"/>
              <a:gd name="adj3" fmla="val 42291"/>
              <a:gd name="adj4" fmla="val -172076"/>
            </a:avLst>
          </a:prstGeom>
          <a:noFill/>
          <a:ln w="34925" cap="sq" cmpd="sng" algn="ctr">
            <a:solidFill>
              <a:srgbClr val="FFC000"/>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0" name="Content Placeholder 6"/>
          <p:cNvSpPr txBox="1">
            <a:spLocks/>
          </p:cNvSpPr>
          <p:nvPr/>
        </p:nvSpPr>
        <p:spPr>
          <a:xfrm>
            <a:off x="1540239" y="3938870"/>
            <a:ext cx="4800600" cy="2709574"/>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en-US" dirty="0"/>
          </a:p>
        </p:txBody>
      </p:sp>
      <p:sp>
        <p:nvSpPr>
          <p:cNvPr id="12" name="Line Callout 1 11"/>
          <p:cNvSpPr>
            <a:spLocks/>
          </p:cNvSpPr>
          <p:nvPr/>
        </p:nvSpPr>
        <p:spPr>
          <a:xfrm>
            <a:off x="9448799" y="4406900"/>
            <a:ext cx="1978025" cy="2058335"/>
          </a:xfrm>
          <a:prstGeom prst="borderCallout1">
            <a:avLst>
              <a:gd name="adj1" fmla="val 18750"/>
              <a:gd name="adj2" fmla="val -971"/>
              <a:gd name="adj3" fmla="val 23497"/>
              <a:gd name="adj4" fmla="val -185473"/>
            </a:avLst>
          </a:prstGeom>
          <a:noFill/>
          <a:ln w="34925" cap="sq" cmpd="sng" algn="ctr">
            <a:solidFill>
              <a:srgbClr val="FFC000"/>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4" name="Flowchart: Alternate Process 13"/>
          <p:cNvSpPr/>
          <p:nvPr/>
        </p:nvSpPr>
        <p:spPr>
          <a:xfrm>
            <a:off x="1540240" y="1785617"/>
            <a:ext cx="4250962" cy="1842435"/>
          </a:xfrm>
          <a:prstGeom prst="flowChartAlternateProcess">
            <a:avLst/>
          </a:prstGeom>
          <a:noFill/>
          <a:ln w="44450" cap="rnd" cmpd="sng">
            <a:solidFill>
              <a:schemeClr val="accent1">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Occupancies for Friday, Saturday and Sunday are about a number of 100 higher than the rest of the week</a:t>
            </a:r>
          </a:p>
          <a:p>
            <a:pPr algn="ctr"/>
            <a:endParaRPr lang="en-CA" dirty="0"/>
          </a:p>
        </p:txBody>
      </p:sp>
      <p:sp>
        <p:nvSpPr>
          <p:cNvPr id="15" name="Flowchart: Alternate Process 14"/>
          <p:cNvSpPr/>
          <p:nvPr/>
        </p:nvSpPr>
        <p:spPr>
          <a:xfrm>
            <a:off x="1518376" y="4372439"/>
            <a:ext cx="4250962" cy="1842435"/>
          </a:xfrm>
          <a:prstGeom prst="flowChartAlternateProcess">
            <a:avLst/>
          </a:prstGeom>
          <a:noFill/>
          <a:ln w="44450" cap="rnd" cmpd="sng">
            <a:solidFill>
              <a:schemeClr val="accent1">
                <a:lumMod val="75000"/>
              </a:schemeClr>
            </a:solidFill>
            <a:prstDash val="lgDashDot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000" dirty="0">
                <a:solidFill>
                  <a:schemeClr val="tx1"/>
                </a:solidFill>
              </a:rPr>
              <a:t>Occupancy rates for Friday, Saturday and Sunday are about 1-2% higher than the rest of the week.</a:t>
            </a:r>
            <a:endParaRPr lang="en-US" sz="2000" dirty="0">
              <a:solidFill>
                <a:schemeClr val="tx1"/>
              </a:solidFill>
            </a:endParaRPr>
          </a:p>
          <a:p>
            <a:pPr algn="ctr"/>
            <a:endParaRPr lang="en-CA" dirty="0"/>
          </a:p>
        </p:txBody>
      </p:sp>
      <p:sp>
        <p:nvSpPr>
          <p:cNvPr id="16" name="Flowchart: Connector 15"/>
          <p:cNvSpPr/>
          <p:nvPr/>
        </p:nvSpPr>
        <p:spPr>
          <a:xfrm>
            <a:off x="8932862" y="1772917"/>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CA" dirty="0"/>
          </a:p>
        </p:txBody>
      </p:sp>
      <p:sp>
        <p:nvSpPr>
          <p:cNvPr id="17" name="Flowchart: Connector 16"/>
          <p:cNvSpPr/>
          <p:nvPr/>
        </p:nvSpPr>
        <p:spPr>
          <a:xfrm>
            <a:off x="9017000" y="4355165"/>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CA" dirty="0"/>
          </a:p>
        </p:txBody>
      </p:sp>
      <p:sp>
        <p:nvSpPr>
          <p:cNvPr id="18" name="Flowchart: Connector 17"/>
          <p:cNvSpPr/>
          <p:nvPr/>
        </p:nvSpPr>
        <p:spPr>
          <a:xfrm>
            <a:off x="1543411" y="1785617"/>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CA" dirty="0"/>
          </a:p>
        </p:txBody>
      </p:sp>
      <p:sp>
        <p:nvSpPr>
          <p:cNvPr id="19" name="Flowchart: Connector 18"/>
          <p:cNvSpPr/>
          <p:nvPr/>
        </p:nvSpPr>
        <p:spPr>
          <a:xfrm>
            <a:off x="1543412" y="4355165"/>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CA" dirty="0"/>
          </a:p>
        </p:txBody>
      </p:sp>
    </p:spTree>
    <p:extLst>
      <p:ext uri="{BB962C8B-B14F-4D97-AF65-F5344CB8AC3E}">
        <p14:creationId xmlns:p14="http://schemas.microsoft.com/office/powerpoint/2010/main" val="1502448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186" r="12966"/>
          <a:stretch/>
        </p:blipFill>
        <p:spPr>
          <a:xfrm>
            <a:off x="4651667" y="1304959"/>
            <a:ext cx="7000009" cy="5555673"/>
          </a:xfrm>
          <a:prstGeom prst="rect">
            <a:avLst/>
          </a:prstGeom>
          <a:noFill/>
          <a:effectLst>
            <a:outerShdw blurRad="50800" dist="50800" dir="5400000" algn="ctr" rotWithShape="0">
              <a:schemeClr val="bg1"/>
            </a:outerShdw>
            <a:softEdge rad="38100"/>
          </a:effectLst>
        </p:spPr>
      </p:pic>
      <p:sp>
        <p:nvSpPr>
          <p:cNvPr id="2" name="Title 1"/>
          <p:cNvSpPr>
            <a:spLocks noGrp="1"/>
          </p:cNvSpPr>
          <p:nvPr>
            <p:ph type="title"/>
          </p:nvPr>
        </p:nvSpPr>
        <p:spPr>
          <a:xfrm>
            <a:off x="1473354" y="29870"/>
            <a:ext cx="10178322" cy="1943620"/>
          </a:xfrm>
        </p:spPr>
        <p:txBody>
          <a:bodyPr>
            <a:normAutofit/>
          </a:bodyPr>
          <a:lstStyle/>
          <a:p>
            <a:r>
              <a:rPr lang="en-US" sz="4400" dirty="0"/>
              <a:t>Shelter Variables and Weather Variables Correlation Heat Map</a:t>
            </a:r>
            <a:endParaRPr lang="en-CA" sz="4400" dirty="0"/>
          </a:p>
        </p:txBody>
      </p:sp>
      <p:sp>
        <p:nvSpPr>
          <p:cNvPr id="12" name="Line Callout 1 11"/>
          <p:cNvSpPr>
            <a:spLocks/>
          </p:cNvSpPr>
          <p:nvPr/>
        </p:nvSpPr>
        <p:spPr>
          <a:xfrm>
            <a:off x="4651667" y="2692399"/>
            <a:ext cx="2384133" cy="4025901"/>
          </a:xfrm>
          <a:prstGeom prst="borderCallout1">
            <a:avLst>
              <a:gd name="adj1" fmla="val 61106"/>
              <a:gd name="adj2" fmla="val -970"/>
              <a:gd name="adj3" fmla="val 44752"/>
              <a:gd name="adj4" fmla="val -87322"/>
            </a:avLst>
          </a:prstGeom>
          <a:noFill/>
          <a:ln w="38100" cap="sq" cmpd="sng" algn="ctr">
            <a:solidFill>
              <a:schemeClr val="bg2">
                <a:lumMod val="10000"/>
              </a:schemeClr>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3" name="Flowchart: Alternate Process 12"/>
          <p:cNvSpPr/>
          <p:nvPr/>
        </p:nvSpPr>
        <p:spPr>
          <a:xfrm>
            <a:off x="1022924" y="2622885"/>
            <a:ext cx="3511438" cy="1794175"/>
          </a:xfrm>
          <a:prstGeom prst="flowChartAlternateProcess">
            <a:avLst/>
          </a:prstGeom>
          <a:noFill/>
          <a:ln w="41275" cap="sq" cmpd="sng">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Very low correlation between shelter occupancy variables and weather variables</a:t>
            </a:r>
            <a:endParaRPr lang="en-CA" sz="2000" dirty="0">
              <a:solidFill>
                <a:schemeClr val="tx1"/>
              </a:solidFill>
            </a:endParaRPr>
          </a:p>
        </p:txBody>
      </p:sp>
    </p:spTree>
    <p:extLst>
      <p:ext uri="{BB962C8B-B14F-4D97-AF65-F5344CB8AC3E}">
        <p14:creationId xmlns:p14="http://schemas.microsoft.com/office/powerpoint/2010/main" val="926429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D09C-473B-4BE4-B745-A76E2AD9C7F0}"/>
              </a:ext>
            </a:extLst>
          </p:cNvPr>
          <p:cNvSpPr>
            <a:spLocks noGrp="1"/>
          </p:cNvSpPr>
          <p:nvPr>
            <p:ph type="title"/>
          </p:nvPr>
        </p:nvSpPr>
        <p:spPr/>
        <p:txBody>
          <a:bodyPr/>
          <a:lstStyle/>
          <a:p>
            <a:r>
              <a:rPr lang="en-US" b="1" dirty="0">
                <a:cs typeface="Calibri Light"/>
              </a:rPr>
              <a:t>Background</a:t>
            </a:r>
            <a:endParaRPr lang="en-US" b="1" dirty="0"/>
          </a:p>
        </p:txBody>
      </p:sp>
      <p:sp>
        <p:nvSpPr>
          <p:cNvPr id="15" name="Text Placeholder 14">
            <a:extLst>
              <a:ext uri="{FF2B5EF4-FFF2-40B4-BE49-F238E27FC236}">
                <a16:creationId xmlns:a16="http://schemas.microsoft.com/office/drawing/2014/main" id="{867EEF79-567B-439E-8EDC-620F92B16D2B}"/>
              </a:ext>
            </a:extLst>
          </p:cNvPr>
          <p:cNvSpPr>
            <a:spLocks noGrp="1"/>
          </p:cNvSpPr>
          <p:nvPr>
            <p:ph type="body" orient="vert" idx="1"/>
          </p:nvPr>
        </p:nvSpPr>
        <p:spPr>
          <a:xfrm>
            <a:off x="1251678" y="2286001"/>
            <a:ext cx="5020535" cy="3593591"/>
          </a:xfrm>
        </p:spPr>
        <p:txBody>
          <a:bodyPr vert="horz" lIns="91440" tIns="45720" rIns="91440" bIns="45720" rtlCol="0" anchor="t">
            <a:normAutofit/>
          </a:bodyPr>
          <a:lstStyle/>
          <a:p>
            <a:pPr marL="285750" indent="-285750">
              <a:buChar char="•"/>
            </a:pPr>
            <a:r>
              <a:rPr lang="en-US" sz="2800" dirty="0">
                <a:cs typeface="Calibri"/>
              </a:rPr>
              <a:t>7000  emergency and traditional shelter beds in Toronto</a:t>
            </a:r>
            <a:endParaRPr lang="en-US" sz="3200" dirty="0">
              <a:cs typeface="Calibri"/>
            </a:endParaRPr>
          </a:p>
          <a:p>
            <a:pPr marL="285750" indent="-285750">
              <a:buChar char="•"/>
            </a:pPr>
            <a:endParaRPr lang="en-US" sz="2800" dirty="0">
              <a:cs typeface="Calibri"/>
            </a:endParaRPr>
          </a:p>
          <a:p>
            <a:pPr marL="285750" indent="-285750">
              <a:buChar char="•"/>
            </a:pPr>
            <a:r>
              <a:rPr lang="en-US" sz="2800" dirty="0">
                <a:cs typeface="Calibri"/>
              </a:rPr>
              <a:t>Demand keep increasing</a:t>
            </a:r>
          </a:p>
          <a:p>
            <a:pPr marL="914400" lvl="1" indent="-457200">
              <a:buFont typeface="Courier New" panose="020B0604020202020204" pitchFamily="34" charset="0"/>
              <a:buChar char="o"/>
            </a:pPr>
            <a:r>
              <a:rPr lang="en-US" sz="2400" dirty="0">
                <a:cs typeface="Calibri"/>
              </a:rPr>
              <a:t>Due to social, economic and political elements</a:t>
            </a:r>
          </a:p>
          <a:p>
            <a:pPr marL="457200" indent="-457200">
              <a:buFont typeface="Arial" panose="020B0604020202020204" pitchFamily="34" charset="0"/>
              <a:buChar char="•"/>
            </a:pPr>
            <a:endParaRPr lang="en-US" sz="2800" dirty="0">
              <a:cs typeface="Calibri"/>
            </a:endParaRPr>
          </a:p>
          <a:p>
            <a:pPr marL="1085850" lvl="1" indent="-457200">
              <a:buFont typeface="Wingdings" panose="020B0604020202020204" pitchFamily="34" charset="0"/>
              <a:buChar char="Ø"/>
            </a:pPr>
            <a:endParaRPr lang="en-US" sz="2600" dirty="0">
              <a:cs typeface="Calibri"/>
            </a:endParaRPr>
          </a:p>
          <a:p>
            <a:pPr marL="914400" lvl="1" indent="-457200">
              <a:buFont typeface="Arial" panose="020B0604020202020204" pitchFamily="34" charset="0"/>
              <a:buChar char="•"/>
            </a:pPr>
            <a:endParaRPr lang="en-US" sz="2600" dirty="0">
              <a:cs typeface="Calibri"/>
            </a:endParaRPr>
          </a:p>
        </p:txBody>
      </p:sp>
      <p:pic>
        <p:nvPicPr>
          <p:cNvPr id="6" name="Picture 9" descr="A large body of water with a city in the background&#10;&#10;Description generated with very high confidence">
            <a:extLst>
              <a:ext uri="{FF2B5EF4-FFF2-40B4-BE49-F238E27FC236}">
                <a16:creationId xmlns:a16="http://schemas.microsoft.com/office/drawing/2014/main" id="{2A1E37AD-6BC8-4E52-B047-63FD1FD48F2B}"/>
              </a:ext>
            </a:extLst>
          </p:cNvPr>
          <p:cNvPicPr>
            <a:picLocks noChangeAspect="1"/>
          </p:cNvPicPr>
          <p:nvPr/>
        </p:nvPicPr>
        <p:blipFill rotWithShape="1">
          <a:blip r:embed="rId2"/>
          <a:srcRect t="2749" b="2749"/>
          <a:stretch/>
        </p:blipFill>
        <p:spPr>
          <a:xfrm>
            <a:off x="5686426" y="1164938"/>
            <a:ext cx="3613150" cy="2689225"/>
          </a:xfrm>
          <a:prstGeom prst="rect">
            <a:avLst/>
          </a:prstGeom>
        </p:spPr>
      </p:pic>
      <p:pic>
        <p:nvPicPr>
          <p:cNvPr id="7" name="Picture 11" descr="A large building&#10;&#10;Description generated with very high confidence">
            <a:extLst>
              <a:ext uri="{FF2B5EF4-FFF2-40B4-BE49-F238E27FC236}">
                <a16:creationId xmlns:a16="http://schemas.microsoft.com/office/drawing/2014/main" id="{9BBF198E-EFAA-4F24-AD1D-076FEB59A42C}"/>
              </a:ext>
            </a:extLst>
          </p:cNvPr>
          <p:cNvPicPr>
            <a:picLocks noChangeAspect="1"/>
          </p:cNvPicPr>
          <p:nvPr/>
        </p:nvPicPr>
        <p:blipFill>
          <a:blip r:embed="rId3"/>
          <a:stretch>
            <a:fillRect/>
          </a:stretch>
        </p:blipFill>
        <p:spPr>
          <a:xfrm>
            <a:off x="8032750" y="3994151"/>
            <a:ext cx="3397250" cy="2571750"/>
          </a:xfrm>
          <a:prstGeom prst="rect">
            <a:avLst/>
          </a:prstGeom>
        </p:spPr>
      </p:pic>
    </p:spTree>
    <p:extLst>
      <p:ext uri="{BB962C8B-B14F-4D97-AF65-F5344CB8AC3E}">
        <p14:creationId xmlns:p14="http://schemas.microsoft.com/office/powerpoint/2010/main" val="453424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7010401" y="224209"/>
            <a:ext cx="3746500" cy="766391"/>
          </a:xfrm>
        </p:spPr>
        <p:txBody>
          <a:bodyPr>
            <a:noAutofit/>
          </a:bodyPr>
          <a:lstStyle/>
          <a:p>
            <a:r>
              <a:rPr lang="en-US" sz="3600" dirty="0"/>
              <a:t>Scatter Matrix</a:t>
            </a:r>
            <a:endParaRPr lang="en-CA" sz="3600" dirty="0"/>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03366" y="60164"/>
            <a:ext cx="10834634" cy="6658136"/>
          </a:xfrm>
        </p:spPr>
      </p:pic>
      <p:sp>
        <p:nvSpPr>
          <p:cNvPr id="12" name="Content Placeholder 10"/>
          <p:cNvSpPr txBox="1">
            <a:spLocks/>
          </p:cNvSpPr>
          <p:nvPr/>
        </p:nvSpPr>
        <p:spPr>
          <a:xfrm>
            <a:off x="1251678" y="2286001"/>
            <a:ext cx="37775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CA" dirty="0"/>
          </a:p>
        </p:txBody>
      </p:sp>
      <p:sp>
        <p:nvSpPr>
          <p:cNvPr id="13" name="Line Callout 1 12"/>
          <p:cNvSpPr>
            <a:spLocks/>
          </p:cNvSpPr>
          <p:nvPr/>
        </p:nvSpPr>
        <p:spPr>
          <a:xfrm>
            <a:off x="975906" y="1828800"/>
            <a:ext cx="3207657" cy="4889500"/>
          </a:xfrm>
          <a:prstGeom prst="borderCallout1">
            <a:avLst>
              <a:gd name="adj1" fmla="val 44230"/>
              <a:gd name="adj2" fmla="val 100245"/>
              <a:gd name="adj3" fmla="val 15992"/>
              <a:gd name="adj4" fmla="val 182369"/>
            </a:avLst>
          </a:prstGeom>
          <a:noFill/>
          <a:ln w="53975" cap="sq" cmpd="sng" algn="ctr">
            <a:solidFill>
              <a:schemeClr val="tx2">
                <a:lumMod val="50000"/>
                <a:lumOff val="50000"/>
              </a:schemeClr>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14" name="Flowchart: Alternate Process 13"/>
          <p:cNvSpPr/>
          <p:nvPr/>
        </p:nvSpPr>
        <p:spPr>
          <a:xfrm>
            <a:off x="7010401" y="1388913"/>
            <a:ext cx="3511438" cy="1794175"/>
          </a:xfrm>
          <a:prstGeom prst="flowChartAlternateProcess">
            <a:avLst/>
          </a:prstGeom>
          <a:noFill/>
          <a:ln w="41275" cap="sq" cmpd="sng">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seems to be a trend between shelter occupancy attributes (capacity/occupancy) and temperature related attributes (mean/max/min temp).</a:t>
            </a:r>
          </a:p>
        </p:txBody>
      </p:sp>
    </p:spTree>
    <p:extLst>
      <p:ext uri="{BB962C8B-B14F-4D97-AF65-F5344CB8AC3E}">
        <p14:creationId xmlns:p14="http://schemas.microsoft.com/office/powerpoint/2010/main" val="263984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513" y="323801"/>
            <a:ext cx="10178322" cy="1492132"/>
          </a:xfrm>
        </p:spPr>
        <p:txBody>
          <a:bodyPr>
            <a:normAutofit/>
          </a:bodyPr>
          <a:lstStyle/>
          <a:p>
            <a:r>
              <a:rPr lang="en-US" sz="4400" dirty="0"/>
              <a:t>Is it a real correlation ?</a:t>
            </a:r>
            <a:endParaRPr lang="en-CA" sz="4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8307" y="2148114"/>
            <a:ext cx="4472835" cy="2966216"/>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870" y="2148114"/>
            <a:ext cx="4506718" cy="2966216"/>
          </a:xfrm>
          <a:prstGeom prst="rect">
            <a:avLst/>
          </a:prstGeom>
        </p:spPr>
      </p:pic>
    </p:spTree>
    <p:extLst>
      <p:ext uri="{BB962C8B-B14F-4D97-AF65-F5344CB8AC3E}">
        <p14:creationId xmlns:p14="http://schemas.microsoft.com/office/powerpoint/2010/main" val="521828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513" y="323801"/>
            <a:ext cx="10178322" cy="1492132"/>
          </a:xfrm>
        </p:spPr>
        <p:txBody>
          <a:bodyPr>
            <a:normAutofit/>
          </a:bodyPr>
          <a:lstStyle/>
          <a:p>
            <a:r>
              <a:rPr lang="en-US" sz="4400" dirty="0"/>
              <a:t>Is it a real correlation ?</a:t>
            </a:r>
            <a:endParaRPr lang="en-CA" sz="4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6513" y="1069867"/>
            <a:ext cx="4194629" cy="2781720"/>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771" y="1069867"/>
            <a:ext cx="4226404" cy="278172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9286" t="6320" r="9286" b="4791"/>
          <a:stretch/>
        </p:blipFill>
        <p:spPr>
          <a:xfrm>
            <a:off x="6371771" y="1076237"/>
            <a:ext cx="4155775" cy="2775350"/>
          </a:xfrm>
          <a:prstGeom prst="rect">
            <a:avLst/>
          </a:prstGeom>
        </p:spPr>
      </p:pic>
      <p:pic>
        <p:nvPicPr>
          <p:cNvPr id="6" name="Content Placeholder 4"/>
          <p:cNvPicPr>
            <a:picLocks noChangeAspect="1"/>
          </p:cNvPicPr>
          <p:nvPr/>
        </p:nvPicPr>
        <p:blipFill rotWithShape="1">
          <a:blip r:embed="rId6" cstate="print">
            <a:extLst>
              <a:ext uri="{28A0092B-C50C-407E-A947-70E740481C1C}">
                <a14:useLocalDpi xmlns:a14="http://schemas.microsoft.com/office/drawing/2010/main" val="0"/>
              </a:ext>
            </a:extLst>
          </a:blip>
          <a:srcRect b="50385"/>
          <a:stretch/>
        </p:blipFill>
        <p:spPr>
          <a:xfrm>
            <a:off x="2046514" y="1076238"/>
            <a:ext cx="4194628" cy="2775350"/>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b="51684"/>
          <a:stretch/>
        </p:blipFill>
        <p:spPr>
          <a:xfrm>
            <a:off x="2046514" y="3960167"/>
            <a:ext cx="8551661" cy="2643834"/>
          </a:xfrm>
          <a:prstGeom prst="rect">
            <a:avLst/>
          </a:prstGeom>
        </p:spPr>
      </p:pic>
    </p:spTree>
    <p:extLst>
      <p:ext uri="{BB962C8B-B14F-4D97-AF65-F5344CB8AC3E}">
        <p14:creationId xmlns:p14="http://schemas.microsoft.com/office/powerpoint/2010/main" val="224851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80">
                                          <p:stCondLst>
                                            <p:cond delay="0"/>
                                          </p:stCondLst>
                                        </p:cTn>
                                        <p:tgtEl>
                                          <p:spTgt spid="9"/>
                                        </p:tgtEl>
                                      </p:cBhvr>
                                    </p:animEffect>
                                    <p:anim calcmode="lin" valueType="num">
                                      <p:cBhvr>
                                        <p:cTn id="2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6" dur="26">
                                          <p:stCondLst>
                                            <p:cond delay="650"/>
                                          </p:stCondLst>
                                        </p:cTn>
                                        <p:tgtEl>
                                          <p:spTgt spid="9"/>
                                        </p:tgtEl>
                                      </p:cBhvr>
                                      <p:to x="100000" y="60000"/>
                                    </p:animScale>
                                    <p:animScale>
                                      <p:cBhvr>
                                        <p:cTn id="27" dur="166" decel="50000">
                                          <p:stCondLst>
                                            <p:cond delay="676"/>
                                          </p:stCondLst>
                                        </p:cTn>
                                        <p:tgtEl>
                                          <p:spTgt spid="9"/>
                                        </p:tgtEl>
                                      </p:cBhvr>
                                      <p:to x="100000" y="100000"/>
                                    </p:animScale>
                                    <p:animScale>
                                      <p:cBhvr>
                                        <p:cTn id="28" dur="26">
                                          <p:stCondLst>
                                            <p:cond delay="1312"/>
                                          </p:stCondLst>
                                        </p:cTn>
                                        <p:tgtEl>
                                          <p:spTgt spid="9"/>
                                        </p:tgtEl>
                                      </p:cBhvr>
                                      <p:to x="100000" y="80000"/>
                                    </p:animScale>
                                    <p:animScale>
                                      <p:cBhvr>
                                        <p:cTn id="29" dur="166" decel="50000">
                                          <p:stCondLst>
                                            <p:cond delay="1338"/>
                                          </p:stCondLst>
                                        </p:cTn>
                                        <p:tgtEl>
                                          <p:spTgt spid="9"/>
                                        </p:tgtEl>
                                      </p:cBhvr>
                                      <p:to x="100000" y="100000"/>
                                    </p:animScale>
                                    <p:animScale>
                                      <p:cBhvr>
                                        <p:cTn id="30" dur="26">
                                          <p:stCondLst>
                                            <p:cond delay="1642"/>
                                          </p:stCondLst>
                                        </p:cTn>
                                        <p:tgtEl>
                                          <p:spTgt spid="9"/>
                                        </p:tgtEl>
                                      </p:cBhvr>
                                      <p:to x="100000" y="90000"/>
                                    </p:animScale>
                                    <p:animScale>
                                      <p:cBhvr>
                                        <p:cTn id="31" dur="166" decel="50000">
                                          <p:stCondLst>
                                            <p:cond delay="1668"/>
                                          </p:stCondLst>
                                        </p:cTn>
                                        <p:tgtEl>
                                          <p:spTgt spid="9"/>
                                        </p:tgtEl>
                                      </p:cBhvr>
                                      <p:to x="100000" y="100000"/>
                                    </p:animScale>
                                    <p:animScale>
                                      <p:cBhvr>
                                        <p:cTn id="32" dur="26">
                                          <p:stCondLst>
                                            <p:cond delay="1808"/>
                                          </p:stCondLst>
                                        </p:cTn>
                                        <p:tgtEl>
                                          <p:spTgt spid="9"/>
                                        </p:tgtEl>
                                      </p:cBhvr>
                                      <p:to x="100000" y="95000"/>
                                    </p:animScale>
                                    <p:animScale>
                                      <p:cBhvr>
                                        <p:cTn id="33"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37556" y="983673"/>
            <a:ext cx="5028235" cy="2603133"/>
          </a:xfrm>
        </p:spPr>
        <p:txBody>
          <a:bodyPr>
            <a:normAutofit/>
          </a:bodyPr>
          <a:lstStyle/>
          <a:p>
            <a:r>
              <a:rPr lang="en-US" dirty="0" smtClean="0"/>
              <a:t>Sectors</a:t>
            </a:r>
            <a:r>
              <a:rPr lang="en-US" dirty="0" smtClean="0"/>
              <a:t> </a:t>
            </a:r>
            <a:r>
              <a:rPr lang="en-US" dirty="0"/>
              <a:t>ANALYSIS</a:t>
            </a:r>
            <a:endParaRPr lang="en-CA" dirty="0"/>
          </a:p>
        </p:txBody>
      </p:sp>
    </p:spTree>
    <p:extLst>
      <p:ext uri="{BB962C8B-B14F-4D97-AF65-F5344CB8AC3E}">
        <p14:creationId xmlns:p14="http://schemas.microsoft.com/office/powerpoint/2010/main" val="4244553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BF8D-44F2-470E-BB20-F8F5FB7CA297}"/>
              </a:ext>
            </a:extLst>
          </p:cNvPr>
          <p:cNvSpPr>
            <a:spLocks noGrp="1"/>
          </p:cNvSpPr>
          <p:nvPr>
            <p:ph type="title"/>
          </p:nvPr>
        </p:nvSpPr>
        <p:spPr>
          <a:xfrm>
            <a:off x="1251678" y="289186"/>
            <a:ext cx="10178322" cy="823652"/>
          </a:xfrm>
        </p:spPr>
        <p:txBody>
          <a:bodyPr/>
          <a:lstStyle/>
          <a:p>
            <a:r>
              <a:rPr lang="en-CA" dirty="0"/>
              <a:t>Sector Analysis </a:t>
            </a:r>
            <a:r>
              <a:rPr lang="en-CA" dirty="0" smtClean="0"/>
              <a:t>–	 </a:t>
            </a:r>
            <a:r>
              <a:rPr lang="en-CA" dirty="0" smtClean="0"/>
              <a:t>Co-Ed</a:t>
            </a:r>
            <a:endParaRPr lang="en-CA" dirty="0"/>
          </a:p>
        </p:txBody>
      </p:sp>
      <p:sp>
        <p:nvSpPr>
          <p:cNvPr id="5" name="Content Placeholder 2">
            <a:extLst>
              <a:ext uri="{FF2B5EF4-FFF2-40B4-BE49-F238E27FC236}">
                <a16:creationId xmlns:a16="http://schemas.microsoft.com/office/drawing/2014/main" id="{2D928F50-C2E3-43C4-9D25-26A01D9C50F9}"/>
              </a:ext>
            </a:extLst>
          </p:cNvPr>
          <p:cNvSpPr txBox="1">
            <a:spLocks/>
          </p:cNvSpPr>
          <p:nvPr/>
        </p:nvSpPr>
        <p:spPr>
          <a:xfrm>
            <a:off x="8131238" y="1298065"/>
            <a:ext cx="3329668" cy="501651"/>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Max Occupancy Rate: 97.0%</a:t>
            </a:r>
          </a:p>
          <a:p>
            <a:endParaRPr lang="en-CA"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799" t="6875" r="9432" b="5625"/>
          <a:stretch/>
        </p:blipFill>
        <p:spPr>
          <a:xfrm>
            <a:off x="1071562" y="4059240"/>
            <a:ext cx="6600826" cy="264159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02" t="7084" r="9536" b="7291"/>
          <a:stretch/>
        </p:blipFill>
        <p:spPr>
          <a:xfrm>
            <a:off x="1085850" y="1427162"/>
            <a:ext cx="6586538" cy="2487614"/>
          </a:xfrm>
          <a:prstGeom prst="rect">
            <a:avLst/>
          </a:prstGeom>
        </p:spPr>
      </p:pic>
      <p:cxnSp>
        <p:nvCxnSpPr>
          <p:cNvPr id="12" name="Straight Connector 11"/>
          <p:cNvCxnSpPr/>
          <p:nvPr/>
        </p:nvCxnSpPr>
        <p:spPr>
          <a:xfrm flipV="1">
            <a:off x="6786563" y="1671638"/>
            <a:ext cx="1313769" cy="85725"/>
          </a:xfrm>
          <a:prstGeom prst="line">
            <a:avLst/>
          </a:prstGeom>
          <a:ln w="34925" cmpd="sng">
            <a:prstDash val="dash"/>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D928F50-C2E3-43C4-9D25-26A01D9C50F9}"/>
              </a:ext>
            </a:extLst>
          </p:cNvPr>
          <p:cNvSpPr txBox="1">
            <a:spLocks/>
          </p:cNvSpPr>
          <p:nvPr/>
        </p:nvSpPr>
        <p:spPr>
          <a:xfrm>
            <a:off x="8248844" y="3213612"/>
            <a:ext cx="3329668" cy="41592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Min Occupancy Rate: 75.0</a:t>
            </a:r>
            <a:r>
              <a:rPr lang="en-CA" dirty="0" smtClean="0"/>
              <a:t>%</a:t>
            </a:r>
            <a:endParaRPr lang="en-CA" dirty="0"/>
          </a:p>
          <a:p>
            <a:pPr marL="0" indent="0">
              <a:buNone/>
            </a:pPr>
            <a:endParaRPr lang="en-CA" dirty="0"/>
          </a:p>
        </p:txBody>
      </p:sp>
      <p:cxnSp>
        <p:nvCxnSpPr>
          <p:cNvPr id="15" name="Straight Connector 14"/>
          <p:cNvCxnSpPr/>
          <p:nvPr/>
        </p:nvCxnSpPr>
        <p:spPr>
          <a:xfrm flipV="1">
            <a:off x="5643563" y="3257550"/>
            <a:ext cx="2456769" cy="557214"/>
          </a:xfrm>
          <a:prstGeom prst="line">
            <a:avLst/>
          </a:prstGeom>
          <a:ln w="34925" cmpd="sng">
            <a:prstDash val="dash"/>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Line Callout 1 17"/>
          <p:cNvSpPr>
            <a:spLocks/>
          </p:cNvSpPr>
          <p:nvPr/>
        </p:nvSpPr>
        <p:spPr>
          <a:xfrm>
            <a:off x="1384300" y="4229101"/>
            <a:ext cx="2287588" cy="2214562"/>
          </a:xfrm>
          <a:prstGeom prst="borderCallout1">
            <a:avLst>
              <a:gd name="adj1" fmla="val 19488"/>
              <a:gd name="adj2" fmla="val 99796"/>
              <a:gd name="adj3" fmla="val 20608"/>
              <a:gd name="adj4" fmla="val 284947"/>
            </a:avLst>
          </a:prstGeom>
          <a:noFill/>
          <a:ln w="34925" cap="sq" cmpd="sng" algn="ctr">
            <a:solidFill>
              <a:srgbClr val="FFC000"/>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20" name="Flowchart: Alternate Process 19"/>
          <p:cNvSpPr/>
          <p:nvPr/>
        </p:nvSpPr>
        <p:spPr>
          <a:xfrm>
            <a:off x="7920012" y="4229101"/>
            <a:ext cx="3859212" cy="2336591"/>
          </a:xfrm>
          <a:prstGeom prst="flowChartAlternateProcess">
            <a:avLst/>
          </a:prstGeom>
          <a:noFill/>
          <a:ln w="41275" cap="sq" cmpd="sng">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914400">
              <a:lnSpc>
                <a:spcPct val="110000"/>
              </a:lnSpc>
              <a:spcBef>
                <a:spcPts val="700"/>
              </a:spcBef>
              <a:buClr>
                <a:schemeClr val="tx2"/>
              </a:buClr>
              <a:buFont typeface="Arial" panose="020B0604020202020204" pitchFamily="34" charset="0"/>
              <a:buChar char="•"/>
            </a:pPr>
            <a:r>
              <a:rPr lang="en-US" sz="2000" dirty="0">
                <a:solidFill>
                  <a:schemeClr val="tx1">
                    <a:lumMod val="65000"/>
                    <a:lumOff val="35000"/>
                  </a:schemeClr>
                </a:solidFill>
              </a:rPr>
              <a:t>Clear periodic pattern</a:t>
            </a:r>
          </a:p>
          <a:p>
            <a:pPr marL="228600" indent="-228600" defTabSz="914400">
              <a:lnSpc>
                <a:spcPct val="110000"/>
              </a:lnSpc>
              <a:spcBef>
                <a:spcPts val="700"/>
              </a:spcBef>
              <a:buClr>
                <a:schemeClr val="tx2"/>
              </a:buClr>
              <a:buFont typeface="Arial" panose="020B0604020202020204" pitchFamily="34" charset="0"/>
              <a:buChar char="•"/>
            </a:pPr>
            <a:r>
              <a:rPr lang="en-US" sz="2000" dirty="0">
                <a:solidFill>
                  <a:schemeClr val="tx1">
                    <a:lumMod val="65000"/>
                    <a:lumOff val="35000"/>
                  </a:schemeClr>
                </a:solidFill>
              </a:rPr>
              <a:t>7 peaks per 50 lags – weekly cycle</a:t>
            </a:r>
          </a:p>
          <a:p>
            <a:pPr marL="228600" indent="-228600" defTabSz="914400">
              <a:lnSpc>
                <a:spcPct val="110000"/>
              </a:lnSpc>
              <a:spcBef>
                <a:spcPts val="700"/>
              </a:spcBef>
              <a:buClr>
                <a:schemeClr val="tx2"/>
              </a:buClr>
              <a:buFont typeface="Arial" panose="020B0604020202020204" pitchFamily="34" charset="0"/>
              <a:buChar char="•"/>
            </a:pPr>
            <a:r>
              <a:rPr lang="en-US" sz="2000" dirty="0">
                <a:solidFill>
                  <a:schemeClr val="tx1">
                    <a:lumMod val="65000"/>
                    <a:lumOff val="35000"/>
                  </a:schemeClr>
                </a:solidFill>
              </a:rPr>
              <a:t>Peaks at Fri, Sat, Sun - weekend</a:t>
            </a:r>
          </a:p>
          <a:p>
            <a:pPr marL="228600" indent="-228600" defTabSz="914400">
              <a:lnSpc>
                <a:spcPct val="110000"/>
              </a:lnSpc>
              <a:spcBef>
                <a:spcPts val="700"/>
              </a:spcBef>
              <a:buClr>
                <a:schemeClr val="tx2"/>
              </a:buClr>
              <a:buFont typeface="Arial" panose="020B0604020202020204" pitchFamily="34" charset="0"/>
              <a:buChar char="•"/>
            </a:pPr>
            <a:r>
              <a:rPr lang="en-US" sz="2000" dirty="0">
                <a:solidFill>
                  <a:schemeClr val="tx1">
                    <a:lumMod val="65000"/>
                    <a:lumOff val="35000"/>
                  </a:schemeClr>
                </a:solidFill>
              </a:rPr>
              <a:t>Only exists in Co-Ed Sector</a:t>
            </a:r>
            <a:endParaRPr lang="en-CA" sz="2000" dirty="0">
              <a:solidFill>
                <a:schemeClr val="tx1">
                  <a:lumMod val="65000"/>
                  <a:lumOff val="35000"/>
                </a:schemeClr>
              </a:solidFill>
            </a:endParaRPr>
          </a:p>
        </p:txBody>
      </p:sp>
      <p:cxnSp>
        <p:nvCxnSpPr>
          <p:cNvPr id="23" name="Straight Connector 22"/>
          <p:cNvCxnSpPr/>
          <p:nvPr/>
        </p:nvCxnSpPr>
        <p:spPr>
          <a:xfrm>
            <a:off x="8364511" y="1671638"/>
            <a:ext cx="28631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64511" y="3148588"/>
            <a:ext cx="28631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Up-Down Arrow 34"/>
          <p:cNvSpPr/>
          <p:nvPr/>
        </p:nvSpPr>
        <p:spPr>
          <a:xfrm>
            <a:off x="8364511" y="1702739"/>
            <a:ext cx="688115" cy="1445849"/>
          </a:xfrm>
          <a:prstGeom prst="upDownArrow">
            <a:avLst>
              <a:gd name="adj1" fmla="val 50000"/>
              <a:gd name="adj2" fmla="val 20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Content Placeholder 2">
            <a:extLst>
              <a:ext uri="{FF2B5EF4-FFF2-40B4-BE49-F238E27FC236}">
                <a16:creationId xmlns:a16="http://schemas.microsoft.com/office/drawing/2014/main" id="{2D928F50-C2E3-43C4-9D25-26A01D9C50F9}"/>
              </a:ext>
            </a:extLst>
          </p:cNvPr>
          <p:cNvSpPr txBox="1">
            <a:spLocks/>
          </p:cNvSpPr>
          <p:nvPr/>
        </p:nvSpPr>
        <p:spPr>
          <a:xfrm>
            <a:off x="8862332" y="2173289"/>
            <a:ext cx="2859976" cy="41592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CA" dirty="0" smtClean="0"/>
              <a:t>More than 20% difference</a:t>
            </a:r>
            <a:endParaRPr lang="en-CA" dirty="0"/>
          </a:p>
          <a:p>
            <a:pPr marL="0" indent="0">
              <a:buNone/>
            </a:pPr>
            <a:endParaRPr lang="en-CA" dirty="0"/>
          </a:p>
        </p:txBody>
      </p:sp>
    </p:spTree>
    <p:extLst>
      <p:ext uri="{BB962C8B-B14F-4D97-AF65-F5344CB8AC3E}">
        <p14:creationId xmlns:p14="http://schemas.microsoft.com/office/powerpoint/2010/main" val="1372394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BF8D-44F2-470E-BB20-F8F5FB7CA297}"/>
              </a:ext>
            </a:extLst>
          </p:cNvPr>
          <p:cNvSpPr>
            <a:spLocks noGrp="1"/>
          </p:cNvSpPr>
          <p:nvPr>
            <p:ph type="title"/>
          </p:nvPr>
        </p:nvSpPr>
        <p:spPr>
          <a:xfrm>
            <a:off x="1251678" y="382385"/>
            <a:ext cx="10178322" cy="887615"/>
          </a:xfrm>
        </p:spPr>
        <p:txBody>
          <a:bodyPr/>
          <a:lstStyle/>
          <a:p>
            <a:r>
              <a:rPr lang="en-CA" dirty="0"/>
              <a:t>Sector Analysis - Families</a:t>
            </a:r>
          </a:p>
        </p:txBody>
      </p:sp>
      <p:sp>
        <p:nvSpPr>
          <p:cNvPr id="3" name="Content Placeholder 2">
            <a:extLst>
              <a:ext uri="{FF2B5EF4-FFF2-40B4-BE49-F238E27FC236}">
                <a16:creationId xmlns:a16="http://schemas.microsoft.com/office/drawing/2014/main" id="{2E25A9A7-7074-4112-B330-8E84A8CBE87C}"/>
              </a:ext>
            </a:extLst>
          </p:cNvPr>
          <p:cNvSpPr>
            <a:spLocks noGrp="1"/>
          </p:cNvSpPr>
          <p:nvPr>
            <p:ph idx="1"/>
          </p:nvPr>
        </p:nvSpPr>
        <p:spPr/>
        <p:txBody>
          <a:bodyPr/>
          <a:lstStyle/>
          <a:p>
            <a:endParaRPr lang="en-CA" dirty="0"/>
          </a:p>
        </p:txBody>
      </p:sp>
      <p:pic>
        <p:nvPicPr>
          <p:cNvPr id="4" name="Content Placeholder 3">
            <a:extLst>
              <a:ext uri="{FF2B5EF4-FFF2-40B4-BE49-F238E27FC236}">
                <a16:creationId xmlns:a16="http://schemas.microsoft.com/office/drawing/2014/main" id="{A686AEF7-2181-4930-9070-80D7B3BF5827}"/>
              </a:ext>
            </a:extLst>
          </p:cNvPr>
          <p:cNvPicPr>
            <a:picLocks noChangeAspect="1"/>
          </p:cNvPicPr>
          <p:nvPr/>
        </p:nvPicPr>
        <p:blipFill rotWithShape="1">
          <a:blip r:embed="rId2">
            <a:extLst>
              <a:ext uri="{28A0092B-C50C-407E-A947-70E740481C1C}">
                <a14:useLocalDpi xmlns:a14="http://schemas.microsoft.com/office/drawing/2010/main" val="0"/>
              </a:ext>
            </a:extLst>
          </a:blip>
          <a:srcRect r="50057"/>
          <a:stretch/>
        </p:blipFill>
        <p:spPr bwMode="auto">
          <a:xfrm>
            <a:off x="1257300" y="1270000"/>
            <a:ext cx="5854700" cy="4635500"/>
          </a:xfrm>
          <a:prstGeom prst="rect">
            <a:avLst/>
          </a:prstGeom>
          <a:noFill/>
          <a:ln>
            <a:noFill/>
          </a:ln>
        </p:spPr>
      </p:pic>
      <p:sp>
        <p:nvSpPr>
          <p:cNvPr id="5" name="Content Placeholder 2">
            <a:extLst>
              <a:ext uri="{FF2B5EF4-FFF2-40B4-BE49-F238E27FC236}">
                <a16:creationId xmlns:a16="http://schemas.microsoft.com/office/drawing/2014/main" id="{2D928F50-C2E3-43C4-9D25-26A01D9C50F9}"/>
              </a:ext>
            </a:extLst>
          </p:cNvPr>
          <p:cNvSpPr txBox="1">
            <a:spLocks/>
          </p:cNvSpPr>
          <p:nvPr/>
        </p:nvSpPr>
        <p:spPr>
          <a:xfrm>
            <a:off x="7271657" y="1270000"/>
            <a:ext cx="3808852" cy="410458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Min Occupancy Rate: 89.0%</a:t>
            </a:r>
          </a:p>
          <a:p>
            <a:r>
              <a:rPr lang="en-CA" dirty="0"/>
              <a:t>Max Occupancy Rate: 103.0%</a:t>
            </a:r>
          </a:p>
          <a:p>
            <a:r>
              <a:rPr lang="en-CA" dirty="0"/>
              <a:t>Average Occupancy Rate: 96.4%</a:t>
            </a:r>
          </a:p>
          <a:p>
            <a:r>
              <a:rPr lang="en-CA" dirty="0"/>
              <a:t>Capacity Change: 94.0%</a:t>
            </a:r>
          </a:p>
          <a:p>
            <a:r>
              <a:rPr lang="en-CA" dirty="0"/>
              <a:t>Occupancy Change: 76.0%</a:t>
            </a:r>
          </a:p>
          <a:p>
            <a:endParaRPr lang="en-CA" dirty="0"/>
          </a:p>
        </p:txBody>
      </p:sp>
    </p:spTree>
    <p:extLst>
      <p:ext uri="{BB962C8B-B14F-4D97-AF65-F5344CB8AC3E}">
        <p14:creationId xmlns:p14="http://schemas.microsoft.com/office/powerpoint/2010/main" val="5539150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BF8D-44F2-470E-BB20-F8F5FB7CA297}"/>
              </a:ext>
            </a:extLst>
          </p:cNvPr>
          <p:cNvSpPr>
            <a:spLocks noGrp="1"/>
          </p:cNvSpPr>
          <p:nvPr>
            <p:ph type="title"/>
          </p:nvPr>
        </p:nvSpPr>
        <p:spPr>
          <a:xfrm>
            <a:off x="1251678" y="382385"/>
            <a:ext cx="10178322" cy="887615"/>
          </a:xfrm>
        </p:spPr>
        <p:txBody>
          <a:bodyPr/>
          <a:lstStyle/>
          <a:p>
            <a:r>
              <a:rPr lang="en-CA" dirty="0"/>
              <a:t>Sector Analysis – Male Adult</a:t>
            </a:r>
          </a:p>
        </p:txBody>
      </p:sp>
      <p:sp>
        <p:nvSpPr>
          <p:cNvPr id="5" name="Content Placeholder 2">
            <a:extLst>
              <a:ext uri="{FF2B5EF4-FFF2-40B4-BE49-F238E27FC236}">
                <a16:creationId xmlns:a16="http://schemas.microsoft.com/office/drawing/2014/main" id="{2D928F50-C2E3-43C4-9D25-26A01D9C50F9}"/>
              </a:ext>
            </a:extLst>
          </p:cNvPr>
          <p:cNvSpPr txBox="1">
            <a:spLocks/>
          </p:cNvSpPr>
          <p:nvPr/>
        </p:nvSpPr>
        <p:spPr>
          <a:xfrm>
            <a:off x="7271657" y="1270000"/>
            <a:ext cx="3808852" cy="410458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Min Occupancy Rate: 90.0%</a:t>
            </a:r>
          </a:p>
          <a:p>
            <a:r>
              <a:rPr lang="en-CA" dirty="0"/>
              <a:t>Max Occupancy Rate: 98.0%</a:t>
            </a:r>
          </a:p>
          <a:p>
            <a:r>
              <a:rPr lang="en-CA" dirty="0"/>
              <a:t>Average Occupancy Rate: 95.0%</a:t>
            </a:r>
          </a:p>
          <a:p>
            <a:r>
              <a:rPr lang="en-CA" dirty="0"/>
              <a:t>Capacity % Change: 9.5%</a:t>
            </a:r>
          </a:p>
          <a:p>
            <a:r>
              <a:rPr lang="en-CA" dirty="0"/>
              <a:t>Occupancy % Change: 6.8%</a:t>
            </a:r>
          </a:p>
          <a:p>
            <a:endParaRPr lang="en-CA" dirty="0"/>
          </a:p>
        </p:txBody>
      </p:sp>
      <p:pic>
        <p:nvPicPr>
          <p:cNvPr id="6" name="Content Placeholder 3">
            <a:extLst>
              <a:ext uri="{FF2B5EF4-FFF2-40B4-BE49-F238E27FC236}">
                <a16:creationId xmlns:a16="http://schemas.microsoft.com/office/drawing/2014/main" id="{BB5E6986-1493-4376-9E1E-5B2AA375712D}"/>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50115"/>
          <a:stretch/>
        </p:blipFill>
        <p:spPr bwMode="auto">
          <a:xfrm>
            <a:off x="1416232" y="1179576"/>
            <a:ext cx="5414336" cy="4725924"/>
          </a:xfrm>
          <a:prstGeom prst="rect">
            <a:avLst/>
          </a:prstGeom>
          <a:noFill/>
          <a:ln>
            <a:noFill/>
          </a:ln>
        </p:spPr>
      </p:pic>
    </p:spTree>
    <p:extLst>
      <p:ext uri="{BB962C8B-B14F-4D97-AF65-F5344CB8AC3E}">
        <p14:creationId xmlns:p14="http://schemas.microsoft.com/office/powerpoint/2010/main" val="4256508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72215C-3834-4EAB-8BB5-B3EADDBD2153}"/>
              </a:ext>
            </a:extLst>
          </p:cNvPr>
          <p:cNvSpPr>
            <a:spLocks noGrp="1"/>
          </p:cNvSpPr>
          <p:nvPr>
            <p:ph idx="1"/>
          </p:nvPr>
        </p:nvSpPr>
        <p:spPr>
          <a:xfrm>
            <a:off x="1261872" y="2249424"/>
            <a:ext cx="10168128" cy="3630169"/>
          </a:xfrm>
        </p:spPr>
        <p:txBody>
          <a:bodyPr/>
          <a:lstStyle/>
          <a:p>
            <a:endParaRPr lang="en-CA" dirty="0"/>
          </a:p>
        </p:txBody>
      </p:sp>
      <p:sp>
        <p:nvSpPr>
          <p:cNvPr id="2" name="Title 1">
            <a:extLst>
              <a:ext uri="{FF2B5EF4-FFF2-40B4-BE49-F238E27FC236}">
                <a16:creationId xmlns:a16="http://schemas.microsoft.com/office/drawing/2014/main" id="{76D9BF8D-44F2-470E-BB20-F8F5FB7CA297}"/>
              </a:ext>
            </a:extLst>
          </p:cNvPr>
          <p:cNvSpPr>
            <a:spLocks noGrp="1"/>
          </p:cNvSpPr>
          <p:nvPr>
            <p:ph type="title"/>
          </p:nvPr>
        </p:nvSpPr>
        <p:spPr>
          <a:xfrm>
            <a:off x="1251678" y="382385"/>
            <a:ext cx="10178322" cy="887615"/>
          </a:xfrm>
        </p:spPr>
        <p:txBody>
          <a:bodyPr/>
          <a:lstStyle/>
          <a:p>
            <a:r>
              <a:rPr lang="en-CA" dirty="0"/>
              <a:t>Sector Analysis – </a:t>
            </a:r>
            <a:r>
              <a:rPr lang="en-CA" dirty="0" smtClean="0"/>
              <a:t>Female </a:t>
            </a:r>
            <a:r>
              <a:rPr lang="en-CA" dirty="0"/>
              <a:t>Adult</a:t>
            </a:r>
          </a:p>
        </p:txBody>
      </p:sp>
      <p:sp>
        <p:nvSpPr>
          <p:cNvPr id="5" name="Content Placeholder 2">
            <a:extLst>
              <a:ext uri="{FF2B5EF4-FFF2-40B4-BE49-F238E27FC236}">
                <a16:creationId xmlns:a16="http://schemas.microsoft.com/office/drawing/2014/main" id="{2D928F50-C2E3-43C4-9D25-26A01D9C50F9}"/>
              </a:ext>
            </a:extLst>
          </p:cNvPr>
          <p:cNvSpPr txBox="1">
            <a:spLocks/>
          </p:cNvSpPr>
          <p:nvPr/>
        </p:nvSpPr>
        <p:spPr>
          <a:xfrm>
            <a:off x="7271657" y="1270000"/>
            <a:ext cx="3808852" cy="410458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Min Occupancy Rate: 91.9%</a:t>
            </a:r>
          </a:p>
          <a:p>
            <a:r>
              <a:rPr lang="en-CA" dirty="0"/>
              <a:t>Max Occupancy Rate: 99.0%</a:t>
            </a:r>
          </a:p>
          <a:p>
            <a:r>
              <a:rPr lang="en-CA" dirty="0"/>
              <a:t>Average Occupancy Rate: 97.3%</a:t>
            </a:r>
          </a:p>
          <a:p>
            <a:r>
              <a:rPr lang="en-CA" dirty="0"/>
              <a:t>Capacity Change: 10.0%</a:t>
            </a:r>
          </a:p>
          <a:p>
            <a:r>
              <a:rPr lang="en-CA" dirty="0"/>
              <a:t>Occupancy Change: 8.6%</a:t>
            </a:r>
          </a:p>
          <a:p>
            <a:endParaRPr lang="en-CA" dirty="0"/>
          </a:p>
        </p:txBody>
      </p:sp>
      <p:pic>
        <p:nvPicPr>
          <p:cNvPr id="7" name="Content Placeholder 3">
            <a:extLst>
              <a:ext uri="{FF2B5EF4-FFF2-40B4-BE49-F238E27FC236}">
                <a16:creationId xmlns:a16="http://schemas.microsoft.com/office/drawing/2014/main" id="{CF342963-F849-4F6B-BBC0-5945AFBDB4B5}"/>
              </a:ext>
            </a:extLst>
          </p:cNvPr>
          <p:cNvPicPr>
            <a:picLocks/>
          </p:cNvPicPr>
          <p:nvPr/>
        </p:nvPicPr>
        <p:blipFill rotWithShape="1">
          <a:blip r:embed="rId2">
            <a:extLst>
              <a:ext uri="{28A0092B-C50C-407E-A947-70E740481C1C}">
                <a14:useLocalDpi xmlns:a14="http://schemas.microsoft.com/office/drawing/2010/main" val="0"/>
              </a:ext>
            </a:extLst>
          </a:blip>
          <a:srcRect r="50115"/>
          <a:stretch/>
        </p:blipFill>
        <p:spPr bwMode="auto">
          <a:xfrm>
            <a:off x="1490472" y="1270000"/>
            <a:ext cx="5340096" cy="4463288"/>
          </a:xfrm>
          <a:prstGeom prst="rect">
            <a:avLst/>
          </a:prstGeom>
          <a:noFill/>
          <a:ln>
            <a:noFill/>
          </a:ln>
        </p:spPr>
      </p:pic>
    </p:spTree>
    <p:extLst>
      <p:ext uri="{BB962C8B-B14F-4D97-AF65-F5344CB8AC3E}">
        <p14:creationId xmlns:p14="http://schemas.microsoft.com/office/powerpoint/2010/main" val="1349572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72215C-3834-4EAB-8BB5-B3EADDBD2153}"/>
              </a:ext>
            </a:extLst>
          </p:cNvPr>
          <p:cNvSpPr>
            <a:spLocks noGrp="1"/>
          </p:cNvSpPr>
          <p:nvPr>
            <p:ph idx="1"/>
          </p:nvPr>
        </p:nvSpPr>
        <p:spPr>
          <a:xfrm>
            <a:off x="1261872" y="2249424"/>
            <a:ext cx="10168128" cy="3630169"/>
          </a:xfrm>
        </p:spPr>
        <p:txBody>
          <a:bodyPr/>
          <a:lstStyle/>
          <a:p>
            <a:endParaRPr lang="en-CA" dirty="0"/>
          </a:p>
        </p:txBody>
      </p:sp>
      <p:sp>
        <p:nvSpPr>
          <p:cNvPr id="2" name="Title 1">
            <a:extLst>
              <a:ext uri="{FF2B5EF4-FFF2-40B4-BE49-F238E27FC236}">
                <a16:creationId xmlns:a16="http://schemas.microsoft.com/office/drawing/2014/main" id="{76D9BF8D-44F2-470E-BB20-F8F5FB7CA297}"/>
              </a:ext>
            </a:extLst>
          </p:cNvPr>
          <p:cNvSpPr>
            <a:spLocks noGrp="1"/>
          </p:cNvSpPr>
          <p:nvPr>
            <p:ph type="title"/>
          </p:nvPr>
        </p:nvSpPr>
        <p:spPr>
          <a:xfrm>
            <a:off x="1251678" y="382385"/>
            <a:ext cx="10178322" cy="887615"/>
          </a:xfrm>
        </p:spPr>
        <p:txBody>
          <a:bodyPr/>
          <a:lstStyle/>
          <a:p>
            <a:r>
              <a:rPr lang="en-CA" dirty="0"/>
              <a:t>Sector Analysis – Youth</a:t>
            </a:r>
          </a:p>
        </p:txBody>
      </p:sp>
      <p:sp>
        <p:nvSpPr>
          <p:cNvPr id="5" name="Content Placeholder 2">
            <a:extLst>
              <a:ext uri="{FF2B5EF4-FFF2-40B4-BE49-F238E27FC236}">
                <a16:creationId xmlns:a16="http://schemas.microsoft.com/office/drawing/2014/main" id="{2D928F50-C2E3-43C4-9D25-26A01D9C50F9}"/>
              </a:ext>
            </a:extLst>
          </p:cNvPr>
          <p:cNvSpPr txBox="1">
            <a:spLocks/>
          </p:cNvSpPr>
          <p:nvPr/>
        </p:nvSpPr>
        <p:spPr>
          <a:xfrm>
            <a:off x="7271657" y="1270000"/>
            <a:ext cx="3808852" cy="4104585"/>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A" dirty="0"/>
              <a:t>Min Occupancy Rate: 94.0%</a:t>
            </a:r>
          </a:p>
          <a:p>
            <a:r>
              <a:rPr lang="en-CA" dirty="0"/>
              <a:t>Max Occupancy Rate: 99.8%</a:t>
            </a:r>
          </a:p>
          <a:p>
            <a:r>
              <a:rPr lang="en-CA" dirty="0"/>
              <a:t>Average Occupancy Rate: 97.1%</a:t>
            </a:r>
          </a:p>
          <a:p>
            <a:r>
              <a:rPr lang="en-CA" dirty="0"/>
              <a:t>Capacity Change: 1.4%</a:t>
            </a:r>
          </a:p>
          <a:p>
            <a:r>
              <a:rPr lang="en-CA" dirty="0"/>
              <a:t>Occupancy Change: 6.4%</a:t>
            </a:r>
          </a:p>
          <a:p>
            <a:endParaRPr lang="en-CA" dirty="0"/>
          </a:p>
        </p:txBody>
      </p:sp>
      <p:pic>
        <p:nvPicPr>
          <p:cNvPr id="6" name="Content Placeholder 3">
            <a:extLst>
              <a:ext uri="{FF2B5EF4-FFF2-40B4-BE49-F238E27FC236}">
                <a16:creationId xmlns:a16="http://schemas.microsoft.com/office/drawing/2014/main" id="{02FB7DDD-CDD4-4C9E-83EC-EEEDDB75F082}"/>
              </a:ext>
            </a:extLst>
          </p:cNvPr>
          <p:cNvPicPr>
            <a:picLocks/>
          </p:cNvPicPr>
          <p:nvPr/>
        </p:nvPicPr>
        <p:blipFill rotWithShape="1">
          <a:blip r:embed="rId2">
            <a:extLst>
              <a:ext uri="{28A0092B-C50C-407E-A947-70E740481C1C}">
                <a14:useLocalDpi xmlns:a14="http://schemas.microsoft.com/office/drawing/2010/main" val="0"/>
              </a:ext>
            </a:extLst>
          </a:blip>
          <a:srcRect r="50792"/>
          <a:stretch/>
        </p:blipFill>
        <p:spPr bwMode="auto">
          <a:xfrm>
            <a:off x="1490472" y="1270000"/>
            <a:ext cx="5340096" cy="4518152"/>
          </a:xfrm>
          <a:prstGeom prst="rect">
            <a:avLst/>
          </a:prstGeom>
          <a:noFill/>
          <a:ln>
            <a:noFill/>
          </a:ln>
        </p:spPr>
      </p:pic>
    </p:spTree>
    <p:extLst>
      <p:ext uri="{BB962C8B-B14F-4D97-AF65-F5344CB8AC3E}">
        <p14:creationId xmlns:p14="http://schemas.microsoft.com/office/powerpoint/2010/main" val="1722915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35765" y="2147455"/>
            <a:ext cx="6624408" cy="1439351"/>
          </a:xfrm>
        </p:spPr>
        <p:txBody>
          <a:bodyPr>
            <a:normAutofit/>
          </a:bodyPr>
          <a:lstStyle/>
          <a:p>
            <a:r>
              <a:rPr lang="en-US" dirty="0"/>
              <a:t>Conclusion</a:t>
            </a:r>
            <a:endParaRPr lang="en-CA" dirty="0"/>
          </a:p>
        </p:txBody>
      </p:sp>
    </p:spTree>
    <p:extLst>
      <p:ext uri="{BB962C8B-B14F-4D97-AF65-F5344CB8AC3E}">
        <p14:creationId xmlns:p14="http://schemas.microsoft.com/office/powerpoint/2010/main" val="2601275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D09C-473B-4BE4-B745-A76E2AD9C7F0}"/>
              </a:ext>
            </a:extLst>
          </p:cNvPr>
          <p:cNvSpPr>
            <a:spLocks noGrp="1"/>
          </p:cNvSpPr>
          <p:nvPr>
            <p:ph type="title"/>
          </p:nvPr>
        </p:nvSpPr>
        <p:spPr/>
        <p:txBody>
          <a:bodyPr/>
          <a:lstStyle/>
          <a:p>
            <a:r>
              <a:rPr lang="en-US" b="1" dirty="0">
                <a:cs typeface="Calibri Light"/>
              </a:rPr>
              <a:t>Background</a:t>
            </a:r>
            <a:endParaRPr lang="en-US" b="1" dirty="0"/>
          </a:p>
        </p:txBody>
      </p:sp>
      <p:sp>
        <p:nvSpPr>
          <p:cNvPr id="15" name="Text Placeholder 14">
            <a:extLst>
              <a:ext uri="{FF2B5EF4-FFF2-40B4-BE49-F238E27FC236}">
                <a16:creationId xmlns:a16="http://schemas.microsoft.com/office/drawing/2014/main" id="{867EEF79-567B-439E-8EDC-620F92B16D2B}"/>
              </a:ext>
            </a:extLst>
          </p:cNvPr>
          <p:cNvSpPr>
            <a:spLocks noGrp="1"/>
          </p:cNvSpPr>
          <p:nvPr>
            <p:ph type="body" orient="vert" idx="1"/>
          </p:nvPr>
        </p:nvSpPr>
        <p:spPr>
          <a:xfrm>
            <a:off x="1251678" y="2286001"/>
            <a:ext cx="4877660" cy="3593591"/>
          </a:xfrm>
        </p:spPr>
        <p:txBody>
          <a:bodyPr vert="horz" lIns="91440" tIns="45720" rIns="91440" bIns="45720" rtlCol="0" anchor="t">
            <a:normAutofit lnSpcReduction="10000"/>
          </a:bodyPr>
          <a:lstStyle/>
          <a:p>
            <a:pPr marL="285750" indent="-285750">
              <a:buChar char="•"/>
            </a:pPr>
            <a:r>
              <a:rPr lang="en-US" sz="2800" dirty="0">
                <a:cs typeface="Calibri"/>
              </a:rPr>
              <a:t>How about weather?</a:t>
            </a:r>
          </a:p>
          <a:p>
            <a:pPr marL="285750" indent="-285750">
              <a:buFont typeface="Arial" panose="020B0604020202020204" pitchFamily="34" charset="0"/>
              <a:buChar char="•"/>
            </a:pPr>
            <a:endParaRPr lang="en-US" sz="2800" dirty="0">
              <a:cs typeface="Calibri"/>
            </a:endParaRPr>
          </a:p>
          <a:p>
            <a:pPr marL="914400" lvl="1" indent="-457200">
              <a:buFont typeface="Courier New" panose="020B0604020202020204" pitchFamily="34" charset="0"/>
              <a:buChar char="o"/>
            </a:pPr>
            <a:r>
              <a:rPr lang="en-US" sz="2600" dirty="0">
                <a:cs typeface="Calibri"/>
              </a:rPr>
              <a:t>Cold winter </a:t>
            </a:r>
          </a:p>
          <a:p>
            <a:pPr marL="914400" lvl="1" indent="-457200">
              <a:buFont typeface="Courier New" panose="020B0604020202020204" pitchFamily="34" charset="0"/>
              <a:buChar char="o"/>
            </a:pPr>
            <a:r>
              <a:rPr lang="en-US" sz="2600" dirty="0">
                <a:cs typeface="Calibri"/>
              </a:rPr>
              <a:t>Hot summer</a:t>
            </a:r>
          </a:p>
          <a:p>
            <a:pPr marL="914400" lvl="1" indent="-457200">
              <a:buFont typeface="Courier New" panose="020B0604020202020204" pitchFamily="34" charset="0"/>
              <a:buChar char="o"/>
            </a:pPr>
            <a:r>
              <a:rPr lang="en-US" sz="2600" dirty="0">
                <a:cs typeface="Calibri"/>
              </a:rPr>
              <a:t>Extreme temperature</a:t>
            </a:r>
          </a:p>
          <a:p>
            <a:pPr marL="914400" lvl="1" indent="-457200">
              <a:buFont typeface="Courier New" panose="020B0604020202020204" pitchFamily="34" charset="0"/>
              <a:buChar char="o"/>
            </a:pPr>
            <a:r>
              <a:rPr lang="en-US" sz="2600" dirty="0">
                <a:cs typeface="Calibri"/>
              </a:rPr>
              <a:t>Rain</a:t>
            </a:r>
          </a:p>
          <a:p>
            <a:pPr marL="914400" lvl="1" indent="-457200">
              <a:buFont typeface="Courier New" panose="020B0604020202020204" pitchFamily="34" charset="0"/>
              <a:buChar char="o"/>
            </a:pPr>
            <a:r>
              <a:rPr lang="en-US" sz="2600" dirty="0">
                <a:cs typeface="Calibri"/>
              </a:rPr>
              <a:t>Snow</a:t>
            </a:r>
          </a:p>
          <a:p>
            <a:pPr marL="914400" lvl="1" indent="-457200">
              <a:buFont typeface="Courier New" panose="020B0604020202020204" pitchFamily="34" charset="0"/>
              <a:buChar char="o"/>
            </a:pPr>
            <a:endParaRPr lang="en-US" sz="2600" dirty="0">
              <a:cs typeface="Calibri"/>
            </a:endParaRPr>
          </a:p>
          <a:p>
            <a:pPr marL="914400" lvl="1" indent="-457200">
              <a:buFont typeface="Courier New" panose="020B0604020202020204" pitchFamily="34" charset="0"/>
              <a:buChar char="o"/>
            </a:pPr>
            <a:endParaRPr lang="en-US" sz="2600" dirty="0">
              <a:cs typeface="Calibri"/>
            </a:endParaRPr>
          </a:p>
          <a:p>
            <a:pPr marL="914400" lvl="1" indent="-457200">
              <a:buFont typeface="Wingdings" panose="020B0604020202020204" pitchFamily="34" charset="0"/>
              <a:buChar char="§"/>
            </a:pPr>
            <a:endParaRPr lang="en-US" sz="2600" dirty="0">
              <a:cs typeface="Calibri"/>
            </a:endParaRPr>
          </a:p>
          <a:p>
            <a:pPr indent="-457200">
              <a:buFont typeface="Arial" panose="020B0604020202020204" pitchFamily="34" charset="0"/>
              <a:buChar char="•"/>
            </a:pPr>
            <a:endParaRPr lang="en-US" sz="2800" dirty="0">
              <a:cs typeface="Calibri"/>
            </a:endParaRPr>
          </a:p>
          <a:p>
            <a:pPr marL="1085850" lvl="1" indent="-457200">
              <a:buFont typeface="Wingdings" panose="020B0604020202020204" pitchFamily="34" charset="0"/>
              <a:buChar char="Ø"/>
            </a:pPr>
            <a:endParaRPr lang="en-US" sz="2600" dirty="0">
              <a:cs typeface="Calibri"/>
            </a:endParaRPr>
          </a:p>
          <a:p>
            <a:pPr marL="914400" lvl="1" indent="-457200">
              <a:buFont typeface="Arial" panose="020B0604020202020204" pitchFamily="34" charset="0"/>
              <a:buChar char="•"/>
            </a:pPr>
            <a:endParaRPr lang="en-US" sz="2600" dirty="0">
              <a:cs typeface="Calibri"/>
            </a:endParaRPr>
          </a:p>
        </p:txBody>
      </p:sp>
      <p:pic>
        <p:nvPicPr>
          <p:cNvPr id="8" name="Picture 9" descr="A large body of water with a city in the background&#10;&#10;Description generated with very high confidence">
            <a:extLst>
              <a:ext uri="{FF2B5EF4-FFF2-40B4-BE49-F238E27FC236}">
                <a16:creationId xmlns:a16="http://schemas.microsoft.com/office/drawing/2014/main" id="{2A1E37AD-6BC8-4E52-B047-63FD1FD48F2B}"/>
              </a:ext>
            </a:extLst>
          </p:cNvPr>
          <p:cNvPicPr>
            <a:picLocks noChangeAspect="1"/>
          </p:cNvPicPr>
          <p:nvPr/>
        </p:nvPicPr>
        <p:blipFill rotWithShape="1">
          <a:blip r:embed="rId2"/>
          <a:srcRect t="2749" b="2749"/>
          <a:stretch/>
        </p:blipFill>
        <p:spPr>
          <a:xfrm>
            <a:off x="5686426" y="1164938"/>
            <a:ext cx="3613150" cy="2689225"/>
          </a:xfrm>
          <a:prstGeom prst="rect">
            <a:avLst/>
          </a:prstGeom>
        </p:spPr>
      </p:pic>
      <p:pic>
        <p:nvPicPr>
          <p:cNvPr id="10" name="Picture 11" descr="A large building&#10;&#10;Description generated with very high confidence">
            <a:extLst>
              <a:ext uri="{FF2B5EF4-FFF2-40B4-BE49-F238E27FC236}">
                <a16:creationId xmlns:a16="http://schemas.microsoft.com/office/drawing/2014/main" id="{9BBF198E-EFAA-4F24-AD1D-076FEB59A42C}"/>
              </a:ext>
            </a:extLst>
          </p:cNvPr>
          <p:cNvPicPr>
            <a:picLocks noChangeAspect="1"/>
          </p:cNvPicPr>
          <p:nvPr/>
        </p:nvPicPr>
        <p:blipFill>
          <a:blip r:embed="rId3"/>
          <a:stretch>
            <a:fillRect/>
          </a:stretch>
        </p:blipFill>
        <p:spPr>
          <a:xfrm>
            <a:off x="8032750" y="3994151"/>
            <a:ext cx="3397250" cy="2571750"/>
          </a:xfrm>
          <a:prstGeom prst="rect">
            <a:avLst/>
          </a:prstGeom>
        </p:spPr>
      </p:pic>
    </p:spTree>
    <p:extLst>
      <p:ext uri="{BB962C8B-B14F-4D97-AF65-F5344CB8AC3E}">
        <p14:creationId xmlns:p14="http://schemas.microsoft.com/office/powerpoint/2010/main" val="461640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186" r="12966"/>
          <a:stretch/>
        </p:blipFill>
        <p:spPr>
          <a:xfrm>
            <a:off x="5029200" y="674485"/>
            <a:ext cx="6781800" cy="5555673"/>
          </a:xfrm>
          <a:prstGeom prst="rect">
            <a:avLst/>
          </a:prstGeom>
        </p:spPr>
      </p:pic>
      <p:sp>
        <p:nvSpPr>
          <p:cNvPr id="9" name="Title 1"/>
          <p:cNvSpPr>
            <a:spLocks noGrp="1"/>
          </p:cNvSpPr>
          <p:nvPr>
            <p:ph type="title"/>
          </p:nvPr>
        </p:nvSpPr>
        <p:spPr>
          <a:xfrm>
            <a:off x="1251678" y="382385"/>
            <a:ext cx="4234722" cy="1492132"/>
          </a:xfrm>
        </p:spPr>
        <p:txBody>
          <a:bodyPr>
            <a:normAutofit/>
          </a:bodyPr>
          <a:lstStyle/>
          <a:p>
            <a:r>
              <a:rPr lang="en-US" sz="4400" dirty="0"/>
              <a:t>No obvious Correlation</a:t>
            </a:r>
            <a:endParaRPr lang="en-CA" sz="4400" dirty="0"/>
          </a:p>
        </p:txBody>
      </p:sp>
      <p:sp>
        <p:nvSpPr>
          <p:cNvPr id="11" name="Content Placeholder 10"/>
          <p:cNvSpPr>
            <a:spLocks noGrp="1"/>
          </p:cNvSpPr>
          <p:nvPr>
            <p:ph idx="1"/>
          </p:nvPr>
        </p:nvSpPr>
        <p:spPr>
          <a:xfrm>
            <a:off x="1251678" y="2286001"/>
            <a:ext cx="3777522" cy="3593591"/>
          </a:xfrm>
        </p:spPr>
        <p:txBody>
          <a:bodyPr/>
          <a:lstStyle/>
          <a:p>
            <a:r>
              <a:rPr lang="en-US" dirty="0"/>
              <a:t>Variation in weather condition  doesn’t show any impact on shelter attributes when the city of Toronto’s shelter capacity is always in shortage.</a:t>
            </a:r>
            <a:endParaRPr lang="en-CA" dirty="0"/>
          </a:p>
        </p:txBody>
      </p:sp>
    </p:spTree>
    <p:extLst>
      <p:ext uri="{BB962C8B-B14F-4D97-AF65-F5344CB8AC3E}">
        <p14:creationId xmlns:p14="http://schemas.microsoft.com/office/powerpoint/2010/main" val="2193832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4234722" cy="1492132"/>
          </a:xfrm>
        </p:spPr>
        <p:txBody>
          <a:bodyPr>
            <a:normAutofit/>
          </a:bodyPr>
          <a:lstStyle/>
          <a:p>
            <a:r>
              <a:rPr lang="en-US" sz="4400" dirty="0"/>
              <a:t>Sectors' contribution</a:t>
            </a:r>
            <a:endParaRPr lang="en-CA" sz="4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64" t="6975" r="2777" b="5618"/>
          <a:stretch/>
        </p:blipFill>
        <p:spPr>
          <a:xfrm>
            <a:off x="5229225" y="434975"/>
            <a:ext cx="6464300" cy="5994400"/>
          </a:xfrm>
          <a:prstGeom prst="rect">
            <a:avLst/>
          </a:prstGeom>
        </p:spPr>
      </p:pic>
      <p:sp>
        <p:nvSpPr>
          <p:cNvPr id="5" name="Line Callout 1 4"/>
          <p:cNvSpPr>
            <a:spLocks/>
          </p:cNvSpPr>
          <p:nvPr/>
        </p:nvSpPr>
        <p:spPr>
          <a:xfrm>
            <a:off x="5800725" y="382385"/>
            <a:ext cx="4600575" cy="1074940"/>
          </a:xfrm>
          <a:prstGeom prst="borderCallout1">
            <a:avLst>
              <a:gd name="adj1" fmla="val 49050"/>
              <a:gd name="adj2" fmla="val -2301"/>
              <a:gd name="adj3" fmla="val 264968"/>
              <a:gd name="adj4" fmla="val -47819"/>
            </a:avLst>
          </a:prstGeom>
          <a:noFill/>
          <a:ln w="53975" cap="sq" cmpd="sng" algn="ctr">
            <a:solidFill>
              <a:schemeClr val="tx2">
                <a:lumMod val="75000"/>
                <a:lumOff val="25000"/>
              </a:schemeClr>
            </a:solidFill>
            <a:prstDash val="sysDash"/>
            <a:bevel/>
            <a:headEnd type="oval" w="med" len="med"/>
            <a:tailEnd type="stealth" w="med" len="lg"/>
          </a:ln>
          <a:effectLst>
            <a:glow>
              <a:schemeClr val="accent1"/>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6" name="Flowchart: Alternate Process 5"/>
          <p:cNvSpPr/>
          <p:nvPr/>
        </p:nvSpPr>
        <p:spPr>
          <a:xfrm>
            <a:off x="1220292" y="3206278"/>
            <a:ext cx="3511438" cy="1794175"/>
          </a:xfrm>
          <a:prstGeom prst="flowChartAlternateProcess">
            <a:avLst/>
          </a:prstGeom>
          <a:noFill/>
          <a:ln w="41275" cap="sq" cmpd="sng">
            <a:solidFill>
              <a:schemeClr val="tx2">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Only the ‘Co-ed ‘Sector contributes to the overall weekly periodic pattern in occupancy. </a:t>
            </a:r>
          </a:p>
        </p:txBody>
      </p:sp>
    </p:spTree>
    <p:extLst>
      <p:ext uri="{BB962C8B-B14F-4D97-AF65-F5344CB8AC3E}">
        <p14:creationId xmlns:p14="http://schemas.microsoft.com/office/powerpoint/2010/main" val="1453213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7" y="107574"/>
            <a:ext cx="3763667" cy="2449890"/>
          </a:xfrm>
        </p:spPr>
        <p:txBody>
          <a:bodyPr>
            <a:noAutofit/>
          </a:bodyPr>
          <a:lstStyle/>
          <a:p>
            <a:r>
              <a:rPr lang="en-US" sz="4400" dirty="0"/>
              <a:t>Occupancy Rate for different Sectors</a:t>
            </a:r>
            <a:endParaRPr lang="en-CA" sz="4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06" t="6524" r="2404" b="5883"/>
          <a:stretch/>
        </p:blipFill>
        <p:spPr>
          <a:xfrm>
            <a:off x="4724400" y="771525"/>
            <a:ext cx="6209722" cy="5800206"/>
          </a:xfrm>
          <a:prstGeom prst="rect">
            <a:avLst/>
          </a:prstGeom>
        </p:spPr>
      </p:pic>
      <p:sp>
        <p:nvSpPr>
          <p:cNvPr id="8" name="Flowchart: Alternate Process 7"/>
          <p:cNvSpPr/>
          <p:nvPr/>
        </p:nvSpPr>
        <p:spPr>
          <a:xfrm>
            <a:off x="1123758" y="2709127"/>
            <a:ext cx="3511438" cy="1398271"/>
          </a:xfrm>
          <a:prstGeom prst="flowChartAlternateProcess">
            <a:avLst/>
          </a:prstGeom>
          <a:noFill/>
          <a:ln w="41275" cap="sq" cmpd="sng">
            <a:solidFill>
              <a:schemeClr val="tx2">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Other sectors has very high averaged occupancy rate over 95% through out the week .</a:t>
            </a:r>
          </a:p>
        </p:txBody>
      </p:sp>
      <p:sp>
        <p:nvSpPr>
          <p:cNvPr id="9" name="Flowchart: Alternate Process 8"/>
          <p:cNvSpPr/>
          <p:nvPr/>
        </p:nvSpPr>
        <p:spPr>
          <a:xfrm>
            <a:off x="1123758" y="4618239"/>
            <a:ext cx="3511438" cy="1398271"/>
          </a:xfrm>
          <a:prstGeom prst="flowChartAlternateProcess">
            <a:avLst/>
          </a:prstGeom>
          <a:noFill/>
          <a:ln w="41275" cap="sq" cmpd="sng">
            <a:solidFill>
              <a:schemeClr val="tx2">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‘Co-ed ‘Sector has very high occupancy rates over the weekend.</a:t>
            </a:r>
          </a:p>
        </p:txBody>
      </p:sp>
      <p:cxnSp>
        <p:nvCxnSpPr>
          <p:cNvPr id="12" name="Straight Arrow Connector 11"/>
          <p:cNvCxnSpPr/>
          <p:nvPr/>
        </p:nvCxnSpPr>
        <p:spPr>
          <a:xfrm flipH="1">
            <a:off x="4300538" y="1557338"/>
            <a:ext cx="1014413" cy="1116157"/>
          </a:xfrm>
          <a:prstGeom prst="straightConnector1">
            <a:avLst/>
          </a:prstGeom>
          <a:ln w="44450">
            <a:solidFill>
              <a:schemeClr val="tx2">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545992" y="2115416"/>
            <a:ext cx="4483708" cy="2643881"/>
          </a:xfrm>
          <a:prstGeom prst="straightConnector1">
            <a:avLst/>
          </a:prstGeom>
          <a:ln w="44450">
            <a:solidFill>
              <a:schemeClr val="tx2">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Flowchart: Connector 21"/>
          <p:cNvSpPr/>
          <p:nvPr/>
        </p:nvSpPr>
        <p:spPr>
          <a:xfrm>
            <a:off x="5589587" y="1121823"/>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CA" dirty="0"/>
          </a:p>
        </p:txBody>
      </p:sp>
      <p:sp>
        <p:nvSpPr>
          <p:cNvPr id="23" name="Flowchart: Connector 22"/>
          <p:cNvSpPr/>
          <p:nvPr/>
        </p:nvSpPr>
        <p:spPr>
          <a:xfrm>
            <a:off x="1123758" y="2709127"/>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CA" dirty="0"/>
          </a:p>
        </p:txBody>
      </p:sp>
      <p:sp>
        <p:nvSpPr>
          <p:cNvPr id="24" name="Flowchart: Connector 23"/>
          <p:cNvSpPr/>
          <p:nvPr/>
        </p:nvSpPr>
        <p:spPr>
          <a:xfrm>
            <a:off x="9089594" y="1793768"/>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CA" dirty="0"/>
          </a:p>
        </p:txBody>
      </p:sp>
      <p:sp>
        <p:nvSpPr>
          <p:cNvPr id="25" name="Flowchart: Connector 24"/>
          <p:cNvSpPr/>
          <p:nvPr/>
        </p:nvSpPr>
        <p:spPr>
          <a:xfrm>
            <a:off x="1126502" y="4598473"/>
            <a:ext cx="333373" cy="32164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CA" dirty="0"/>
          </a:p>
        </p:txBody>
      </p:sp>
    </p:spTree>
    <p:extLst>
      <p:ext uri="{BB962C8B-B14F-4D97-AF65-F5344CB8AC3E}">
        <p14:creationId xmlns:p14="http://schemas.microsoft.com/office/powerpoint/2010/main" val="3533977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855" y="0"/>
            <a:ext cx="10178322" cy="771596"/>
          </a:xfrm>
        </p:spPr>
        <p:txBody>
          <a:bodyPr>
            <a:noAutofit/>
          </a:bodyPr>
          <a:lstStyle/>
          <a:p>
            <a:r>
              <a:rPr lang="en-US" sz="4400" dirty="0"/>
              <a:t>Toronto’s HOMELESS shelter crisis</a:t>
            </a:r>
            <a:br>
              <a:rPr lang="en-US" sz="4400" dirty="0"/>
            </a:br>
            <a:endParaRPr lang="en-CA" sz="4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0277" y="634403"/>
            <a:ext cx="5194300" cy="4772393"/>
          </a:xfrm>
        </p:spPr>
      </p:pic>
      <p:sp>
        <p:nvSpPr>
          <p:cNvPr id="5" name="Content Placeholder 10"/>
          <p:cNvSpPr txBox="1">
            <a:spLocks/>
          </p:cNvSpPr>
          <p:nvPr/>
        </p:nvSpPr>
        <p:spPr>
          <a:xfrm>
            <a:off x="1381501" y="6443848"/>
            <a:ext cx="9918676" cy="3047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https://www.toronto.ca/city-government/data-research-maps/research-reports/housing-and-homelessness-research-and-reports/</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7421" b="9003"/>
          <a:stretch/>
        </p:blipFill>
        <p:spPr>
          <a:xfrm>
            <a:off x="927101" y="634403"/>
            <a:ext cx="5638799" cy="294205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01" y="3671703"/>
            <a:ext cx="5563376" cy="2676899"/>
          </a:xfrm>
          <a:prstGeom prst="rect">
            <a:avLst/>
          </a:prstGeom>
        </p:spPr>
      </p:pic>
    </p:spTree>
    <p:extLst>
      <p:ext uri="{BB962C8B-B14F-4D97-AF65-F5344CB8AC3E}">
        <p14:creationId xmlns:p14="http://schemas.microsoft.com/office/powerpoint/2010/main" val="3841507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8434" y="330199"/>
            <a:ext cx="10006965" cy="6254353"/>
          </a:xfrm>
        </p:spPr>
      </p:pic>
    </p:spTree>
    <p:extLst>
      <p:ext uri="{BB962C8B-B14F-4D97-AF65-F5344CB8AC3E}">
        <p14:creationId xmlns:p14="http://schemas.microsoft.com/office/powerpoint/2010/main" val="2418018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D09C-473B-4BE4-B745-A76E2AD9C7F0}"/>
              </a:ext>
            </a:extLst>
          </p:cNvPr>
          <p:cNvSpPr>
            <a:spLocks noGrp="1"/>
          </p:cNvSpPr>
          <p:nvPr>
            <p:ph type="title"/>
          </p:nvPr>
        </p:nvSpPr>
        <p:spPr/>
        <p:txBody>
          <a:bodyPr/>
          <a:lstStyle/>
          <a:p>
            <a:r>
              <a:rPr lang="en-US" b="1" dirty="0">
                <a:cs typeface="Calibri Light"/>
              </a:rPr>
              <a:t>Background</a:t>
            </a:r>
            <a:endParaRPr lang="en-US" b="1" dirty="0"/>
          </a:p>
        </p:txBody>
      </p:sp>
      <p:sp>
        <p:nvSpPr>
          <p:cNvPr id="15" name="Text Placeholder 14">
            <a:extLst>
              <a:ext uri="{FF2B5EF4-FFF2-40B4-BE49-F238E27FC236}">
                <a16:creationId xmlns:a16="http://schemas.microsoft.com/office/drawing/2014/main" id="{867EEF79-567B-439E-8EDC-620F92B16D2B}"/>
              </a:ext>
            </a:extLst>
          </p:cNvPr>
          <p:cNvSpPr>
            <a:spLocks noGrp="1"/>
          </p:cNvSpPr>
          <p:nvPr>
            <p:ph type="body" orient="vert" idx="1"/>
          </p:nvPr>
        </p:nvSpPr>
        <p:spPr>
          <a:xfrm>
            <a:off x="1137378" y="1983042"/>
            <a:ext cx="4549048" cy="3593591"/>
          </a:xfrm>
        </p:spPr>
        <p:txBody>
          <a:bodyPr vert="horz" lIns="91440" tIns="45720" rIns="91440" bIns="45720" rtlCol="0" anchor="t">
            <a:normAutofit/>
          </a:bodyPr>
          <a:lstStyle/>
          <a:p>
            <a:pPr marL="914400" lvl="1" indent="-457200">
              <a:buChar char="•"/>
            </a:pPr>
            <a:r>
              <a:rPr lang="en-US" sz="2600" dirty="0">
                <a:cs typeface="Calibri"/>
              </a:rPr>
              <a:t>Cold-weather Crisis for homeless (from news report)</a:t>
            </a:r>
          </a:p>
          <a:p>
            <a:pPr marL="914400" lvl="1" indent="-457200">
              <a:buChar char="•"/>
            </a:pPr>
            <a:endParaRPr lang="en-US" sz="2600" dirty="0">
              <a:cs typeface="Calibri"/>
            </a:endParaRPr>
          </a:p>
          <a:p>
            <a:pPr marL="914400" lvl="1" indent="-457200">
              <a:buChar char="•"/>
            </a:pPr>
            <a:r>
              <a:rPr lang="en-US" sz="2600" dirty="0">
                <a:cs typeface="Calibri"/>
              </a:rPr>
              <a:t>Shortage of beds</a:t>
            </a:r>
          </a:p>
          <a:p>
            <a:pPr marL="914400" lvl="1" indent="-457200">
              <a:buChar char="•"/>
            </a:pPr>
            <a:endParaRPr lang="en-US" sz="2600" dirty="0">
              <a:cs typeface="Calibri"/>
            </a:endParaRPr>
          </a:p>
          <a:p>
            <a:pPr marL="914400" lvl="1" indent="-457200">
              <a:buChar char="•"/>
            </a:pPr>
            <a:r>
              <a:rPr lang="en-US" sz="2600" dirty="0">
                <a:cs typeface="Calibri"/>
              </a:rPr>
              <a:t>launches </a:t>
            </a:r>
            <a:r>
              <a:rPr lang="en-US" sz="2600" dirty="0" smtClean="0">
                <a:cs typeface="Calibri"/>
              </a:rPr>
              <a:t>investigation</a:t>
            </a:r>
            <a:endParaRPr lang="en-US" dirty="0"/>
          </a:p>
          <a:p>
            <a:pPr marL="914400" lvl="1" indent="-457200">
              <a:buFont typeface="Courier New" panose="020B0604020202020204" pitchFamily="34" charset="0"/>
              <a:buChar char="o"/>
            </a:pPr>
            <a:endParaRPr lang="en-US" sz="2600" dirty="0">
              <a:cs typeface="Calibri"/>
            </a:endParaRPr>
          </a:p>
          <a:p>
            <a:pPr marL="914400" lvl="1" indent="-457200">
              <a:buFont typeface="Courier New" panose="020B0604020202020204" pitchFamily="34" charset="0"/>
              <a:buChar char="o"/>
            </a:pPr>
            <a:endParaRPr lang="en-US" sz="2600" dirty="0">
              <a:cs typeface="Calibri"/>
            </a:endParaRPr>
          </a:p>
          <a:p>
            <a:pPr marL="914400" lvl="1" indent="-457200">
              <a:buFont typeface="Wingdings" panose="020B0604020202020204" pitchFamily="34" charset="0"/>
              <a:buChar char="§"/>
            </a:pPr>
            <a:endParaRPr lang="en-US" sz="2600" dirty="0">
              <a:cs typeface="Calibri"/>
            </a:endParaRPr>
          </a:p>
          <a:p>
            <a:pPr indent="-457200">
              <a:buFont typeface="Arial" panose="020B0604020202020204" pitchFamily="34" charset="0"/>
              <a:buChar char="•"/>
            </a:pPr>
            <a:endParaRPr lang="en-US" sz="2800" dirty="0">
              <a:cs typeface="Calibri"/>
            </a:endParaRPr>
          </a:p>
          <a:p>
            <a:pPr marL="1085850" lvl="1" indent="-457200">
              <a:buFont typeface="Wingdings" panose="020B0604020202020204" pitchFamily="34" charset="0"/>
              <a:buChar char="Ø"/>
            </a:pPr>
            <a:endParaRPr lang="en-US" sz="2600" dirty="0">
              <a:cs typeface="Calibri"/>
            </a:endParaRPr>
          </a:p>
          <a:p>
            <a:pPr marL="914400" lvl="1" indent="-457200">
              <a:buFont typeface="Arial" panose="020B0604020202020204" pitchFamily="34" charset="0"/>
              <a:buChar char="•"/>
            </a:pPr>
            <a:endParaRPr lang="en-US" sz="2600" dirty="0">
              <a:cs typeface="Calibri"/>
            </a:endParaRPr>
          </a:p>
        </p:txBody>
      </p:sp>
      <p:pic>
        <p:nvPicPr>
          <p:cNvPr id="9" name="Picture 9" descr="A large body of water with a city in the background&#10;&#10;Description generated with very high confidence">
            <a:extLst>
              <a:ext uri="{FF2B5EF4-FFF2-40B4-BE49-F238E27FC236}">
                <a16:creationId xmlns:a16="http://schemas.microsoft.com/office/drawing/2014/main" id="{2A1E37AD-6BC8-4E52-B047-63FD1FD48F2B}"/>
              </a:ext>
            </a:extLst>
          </p:cNvPr>
          <p:cNvPicPr>
            <a:picLocks noGrp="1" noChangeAspect="1"/>
          </p:cNvPicPr>
          <p:nvPr>
            <p:ph type="pic" idx="4294967295"/>
          </p:nvPr>
        </p:nvPicPr>
        <p:blipFill rotWithShape="1">
          <a:blip r:embed="rId2"/>
          <a:srcRect t="2749" b="2749"/>
          <a:stretch/>
        </p:blipFill>
        <p:spPr>
          <a:xfrm>
            <a:off x="5686426" y="1164938"/>
            <a:ext cx="3613150" cy="2689225"/>
          </a:xfrm>
          <a:prstGeom prst="rect">
            <a:avLst/>
          </a:prstGeom>
        </p:spPr>
      </p:pic>
      <p:pic>
        <p:nvPicPr>
          <p:cNvPr id="11" name="Picture 11" descr="A large building&#10;&#10;Description generated with very high confidence">
            <a:extLst>
              <a:ext uri="{FF2B5EF4-FFF2-40B4-BE49-F238E27FC236}">
                <a16:creationId xmlns:a16="http://schemas.microsoft.com/office/drawing/2014/main" id="{9BBF198E-EFAA-4F24-AD1D-076FEB59A42C}"/>
              </a:ext>
            </a:extLst>
          </p:cNvPr>
          <p:cNvPicPr>
            <a:picLocks noGrp="1" noChangeAspect="1"/>
          </p:cNvPicPr>
          <p:nvPr>
            <p:ph sz="half" idx="4294967295"/>
          </p:nvPr>
        </p:nvPicPr>
        <p:blipFill>
          <a:blip r:embed="rId3"/>
          <a:stretch>
            <a:fillRect/>
          </a:stretch>
        </p:blipFill>
        <p:spPr>
          <a:xfrm>
            <a:off x="8032750" y="3994151"/>
            <a:ext cx="3397250" cy="2571750"/>
          </a:xfrm>
          <a:prstGeom prst="rect">
            <a:avLst/>
          </a:prstGeom>
        </p:spPr>
      </p:pic>
    </p:spTree>
    <p:extLst>
      <p:ext uri="{BB962C8B-B14F-4D97-AF65-F5344CB8AC3E}">
        <p14:creationId xmlns:p14="http://schemas.microsoft.com/office/powerpoint/2010/main" val="1122535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D09C-473B-4BE4-B745-A76E2AD9C7F0}"/>
              </a:ext>
            </a:extLst>
          </p:cNvPr>
          <p:cNvSpPr>
            <a:spLocks noGrp="1"/>
          </p:cNvSpPr>
          <p:nvPr>
            <p:ph type="title"/>
          </p:nvPr>
        </p:nvSpPr>
        <p:spPr/>
        <p:txBody>
          <a:bodyPr/>
          <a:lstStyle/>
          <a:p>
            <a:r>
              <a:rPr lang="en-US" b="1" dirty="0">
                <a:cs typeface="Calibri Light"/>
              </a:rPr>
              <a:t>Background</a:t>
            </a:r>
            <a:endParaRPr lang="en-US" b="1" dirty="0"/>
          </a:p>
        </p:txBody>
      </p:sp>
      <p:sp>
        <p:nvSpPr>
          <p:cNvPr id="15" name="Text Placeholder 14">
            <a:extLst>
              <a:ext uri="{FF2B5EF4-FFF2-40B4-BE49-F238E27FC236}">
                <a16:creationId xmlns:a16="http://schemas.microsoft.com/office/drawing/2014/main" id="{867EEF79-567B-439E-8EDC-620F92B16D2B}"/>
              </a:ext>
            </a:extLst>
          </p:cNvPr>
          <p:cNvSpPr>
            <a:spLocks noGrp="1"/>
          </p:cNvSpPr>
          <p:nvPr>
            <p:ph type="body" orient="vert" idx="1"/>
          </p:nvPr>
        </p:nvSpPr>
        <p:spPr>
          <a:xfrm>
            <a:off x="880203" y="2011616"/>
            <a:ext cx="4520472" cy="3889121"/>
          </a:xfrm>
        </p:spPr>
        <p:txBody>
          <a:bodyPr vert="horz" lIns="91440" tIns="45720" rIns="91440" bIns="45720" rtlCol="0" anchor="t">
            <a:normAutofit fontScale="92500" lnSpcReduction="10000"/>
          </a:bodyPr>
          <a:lstStyle/>
          <a:p>
            <a:pPr marL="914400" lvl="1" indent="-457200">
              <a:buChar char="•"/>
            </a:pPr>
            <a:r>
              <a:rPr lang="en-US" sz="2600" dirty="0">
                <a:cs typeface="Calibri"/>
              </a:rPr>
              <a:t>University of Calgary study</a:t>
            </a:r>
            <a:endParaRPr lang="en-US" dirty="0"/>
          </a:p>
          <a:p>
            <a:pPr marL="914400" lvl="1" indent="-457200">
              <a:buChar char="•"/>
            </a:pPr>
            <a:endParaRPr lang="en-US" sz="2600" dirty="0">
              <a:cs typeface="Calibri"/>
            </a:endParaRPr>
          </a:p>
          <a:p>
            <a:pPr marL="914400" lvl="1" indent="-457200">
              <a:buChar char="•"/>
            </a:pPr>
            <a:r>
              <a:rPr lang="en-US" sz="2600" dirty="0">
                <a:cs typeface="Calibri"/>
              </a:rPr>
              <a:t>Shelter demand high during cold winter months </a:t>
            </a:r>
          </a:p>
          <a:p>
            <a:pPr marL="914400" lvl="1" indent="-457200">
              <a:buChar char="•"/>
            </a:pPr>
            <a:endParaRPr lang="en-US" sz="2600" dirty="0">
              <a:cs typeface="Calibri"/>
            </a:endParaRPr>
          </a:p>
          <a:p>
            <a:pPr marL="914400" lvl="1" indent="-457200">
              <a:buChar char="•"/>
            </a:pPr>
            <a:r>
              <a:rPr lang="en-US" sz="2600" dirty="0">
                <a:cs typeface="Calibri"/>
              </a:rPr>
              <a:t>Also high with unpleasant weather</a:t>
            </a:r>
          </a:p>
          <a:p>
            <a:pPr marL="914400" lvl="1" indent="-457200">
              <a:buChar char="•"/>
            </a:pPr>
            <a:endParaRPr lang="en-US" sz="2600" dirty="0">
              <a:cs typeface="Calibri"/>
            </a:endParaRPr>
          </a:p>
          <a:p>
            <a:pPr marL="1257300" lvl="2" indent="-342900">
              <a:buChar char="•"/>
            </a:pPr>
            <a:r>
              <a:rPr lang="en-US" sz="2400" dirty="0">
                <a:cs typeface="Calibri"/>
              </a:rPr>
              <a:t>Rain, wet snow and </a:t>
            </a:r>
            <a:r>
              <a:rPr lang="en-US" sz="2400" dirty="0" smtClean="0">
                <a:cs typeface="Calibri"/>
              </a:rPr>
              <a:t>sleet</a:t>
            </a:r>
            <a:endParaRPr lang="en-US" dirty="0"/>
          </a:p>
          <a:p>
            <a:pPr marL="914400" lvl="1" indent="-457200">
              <a:buFont typeface="Courier New" panose="020B0604020202020204" pitchFamily="34" charset="0"/>
              <a:buChar char="o"/>
            </a:pPr>
            <a:endParaRPr lang="en-US" sz="2600" dirty="0">
              <a:cs typeface="Calibri"/>
            </a:endParaRPr>
          </a:p>
          <a:p>
            <a:pPr marL="914400" lvl="1" indent="-457200">
              <a:buFont typeface="Courier New" panose="020B0604020202020204" pitchFamily="34" charset="0"/>
              <a:buChar char="o"/>
            </a:pPr>
            <a:endParaRPr lang="en-US" sz="2600" dirty="0">
              <a:cs typeface="Calibri"/>
            </a:endParaRPr>
          </a:p>
          <a:p>
            <a:pPr marL="914400" lvl="1" indent="-457200">
              <a:buFont typeface="Wingdings" panose="020B0604020202020204" pitchFamily="34" charset="0"/>
              <a:buChar char="§"/>
            </a:pPr>
            <a:endParaRPr lang="en-US" sz="2600" dirty="0">
              <a:cs typeface="Calibri"/>
            </a:endParaRPr>
          </a:p>
          <a:p>
            <a:pPr indent="-457200">
              <a:buFont typeface="Arial" panose="020B0604020202020204" pitchFamily="34" charset="0"/>
              <a:buChar char="•"/>
            </a:pPr>
            <a:endParaRPr lang="en-US" sz="2800" dirty="0">
              <a:cs typeface="Calibri"/>
            </a:endParaRPr>
          </a:p>
          <a:p>
            <a:pPr marL="1085850" lvl="1" indent="-457200">
              <a:buFont typeface="Wingdings" panose="020B0604020202020204" pitchFamily="34" charset="0"/>
              <a:buChar char="Ø"/>
            </a:pPr>
            <a:endParaRPr lang="en-US" sz="2600" dirty="0">
              <a:cs typeface="Calibri"/>
            </a:endParaRPr>
          </a:p>
          <a:p>
            <a:pPr marL="914400" lvl="1" indent="-457200">
              <a:buFont typeface="Arial" panose="020B0604020202020204" pitchFamily="34" charset="0"/>
              <a:buChar char="•"/>
            </a:pPr>
            <a:endParaRPr lang="en-US" sz="2600" dirty="0">
              <a:cs typeface="Calibri"/>
            </a:endParaRPr>
          </a:p>
        </p:txBody>
      </p:sp>
      <p:pic>
        <p:nvPicPr>
          <p:cNvPr id="6" name="Picture 9" descr="A large body of water with a city in the background&#10;&#10;Description generated with very high confidence">
            <a:extLst>
              <a:ext uri="{FF2B5EF4-FFF2-40B4-BE49-F238E27FC236}">
                <a16:creationId xmlns:a16="http://schemas.microsoft.com/office/drawing/2014/main" id="{2A1E37AD-6BC8-4E52-B047-63FD1FD48F2B}"/>
              </a:ext>
            </a:extLst>
          </p:cNvPr>
          <p:cNvPicPr>
            <a:picLocks noChangeAspect="1"/>
          </p:cNvPicPr>
          <p:nvPr/>
        </p:nvPicPr>
        <p:blipFill rotWithShape="1">
          <a:blip r:embed="rId2"/>
          <a:srcRect t="2749" b="2749"/>
          <a:stretch/>
        </p:blipFill>
        <p:spPr>
          <a:xfrm>
            <a:off x="5686426" y="1164938"/>
            <a:ext cx="3613150" cy="2689225"/>
          </a:xfrm>
          <a:prstGeom prst="rect">
            <a:avLst/>
          </a:prstGeom>
        </p:spPr>
      </p:pic>
      <p:pic>
        <p:nvPicPr>
          <p:cNvPr id="7" name="Picture 11" descr="A large building&#10;&#10;Description generated with very high confidence">
            <a:extLst>
              <a:ext uri="{FF2B5EF4-FFF2-40B4-BE49-F238E27FC236}">
                <a16:creationId xmlns:a16="http://schemas.microsoft.com/office/drawing/2014/main" id="{9BBF198E-EFAA-4F24-AD1D-076FEB59A42C}"/>
              </a:ext>
            </a:extLst>
          </p:cNvPr>
          <p:cNvPicPr>
            <a:picLocks noChangeAspect="1"/>
          </p:cNvPicPr>
          <p:nvPr/>
        </p:nvPicPr>
        <p:blipFill>
          <a:blip r:embed="rId3"/>
          <a:stretch>
            <a:fillRect/>
          </a:stretch>
        </p:blipFill>
        <p:spPr>
          <a:xfrm>
            <a:off x="8032750" y="3994151"/>
            <a:ext cx="3397250" cy="2571750"/>
          </a:xfrm>
          <a:prstGeom prst="rect">
            <a:avLst/>
          </a:prstGeom>
        </p:spPr>
      </p:pic>
    </p:spTree>
    <p:extLst>
      <p:ext uri="{BB962C8B-B14F-4D97-AF65-F5344CB8AC3E}">
        <p14:creationId xmlns:p14="http://schemas.microsoft.com/office/powerpoint/2010/main" val="1901080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p:txBody>
          <a:bodyPr/>
          <a:lstStyle/>
          <a:p>
            <a:r>
              <a:rPr lang="en-US" dirty="0">
                <a:cs typeface="Calibri Light"/>
              </a:rPr>
              <a:t>Hypothesis</a:t>
            </a:r>
            <a:endParaRPr lang="en-US" dirty="0"/>
          </a:p>
        </p:txBody>
      </p:sp>
      <p:sp>
        <p:nvSpPr>
          <p:cNvPr id="3" name="Content Placeholder 2">
            <a:extLst>
              <a:ext uri="{FF2B5EF4-FFF2-40B4-BE49-F238E27FC236}">
                <a16:creationId xmlns:a16="http://schemas.microsoft.com/office/drawing/2014/main" id="{27E73A0D-3755-494F-BFED-D39D7D127F20}"/>
              </a:ext>
            </a:extLst>
          </p:cNvPr>
          <p:cNvSpPr>
            <a:spLocks noGrp="1"/>
          </p:cNvSpPr>
          <p:nvPr>
            <p:ph idx="1"/>
          </p:nvPr>
        </p:nvSpPr>
        <p:spPr/>
        <p:txBody>
          <a:bodyPr vert="horz" lIns="91440" tIns="45720" rIns="91440" bIns="45720" rtlCol="0" anchor="t">
            <a:normAutofit/>
          </a:bodyPr>
          <a:lstStyle/>
          <a:p>
            <a:pPr marL="457200" indent="-457200"/>
            <a:r>
              <a:rPr lang="en-US" sz="3600" dirty="0">
                <a:cs typeface="Calibri"/>
              </a:rPr>
              <a:t>Severe weather conditions such as cold or hot temp, heavy rain and snow have direct impact on increase use</a:t>
            </a:r>
          </a:p>
          <a:p>
            <a:pPr marL="457200" indent="-457200"/>
            <a:endParaRPr lang="en-US" dirty="0">
              <a:cs typeface="Calibri"/>
            </a:endParaRPr>
          </a:p>
          <a:p>
            <a:endParaRPr lang="en-US" dirty="0">
              <a:cs typeface="Calibri"/>
            </a:endParaRPr>
          </a:p>
        </p:txBody>
      </p:sp>
    </p:spTree>
    <p:extLst>
      <p:ext uri="{BB962C8B-B14F-4D97-AF65-F5344CB8AC3E}">
        <p14:creationId xmlns:p14="http://schemas.microsoft.com/office/powerpoint/2010/main" val="2767795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p:txBody>
          <a:bodyPr/>
          <a:lstStyle/>
          <a:p>
            <a:r>
              <a:rPr lang="en-US" dirty="0">
                <a:cs typeface="Calibri Light"/>
              </a:rPr>
              <a:t>Objective</a:t>
            </a:r>
            <a:endParaRPr lang="en-US" dirty="0"/>
          </a:p>
        </p:txBody>
      </p:sp>
      <p:sp>
        <p:nvSpPr>
          <p:cNvPr id="3" name="Content Placeholder 2">
            <a:extLst>
              <a:ext uri="{FF2B5EF4-FFF2-40B4-BE49-F238E27FC236}">
                <a16:creationId xmlns:a16="http://schemas.microsoft.com/office/drawing/2014/main" id="{27E73A0D-3755-494F-BFED-D39D7D127F20}"/>
              </a:ext>
            </a:extLst>
          </p:cNvPr>
          <p:cNvSpPr>
            <a:spLocks noGrp="1"/>
          </p:cNvSpPr>
          <p:nvPr>
            <p:ph idx="1"/>
          </p:nvPr>
        </p:nvSpPr>
        <p:spPr>
          <a:xfrm>
            <a:off x="1251678" y="2014539"/>
            <a:ext cx="10178322" cy="3593591"/>
          </a:xfrm>
        </p:spPr>
        <p:txBody>
          <a:bodyPr vert="horz" lIns="91440" tIns="45720" rIns="91440" bIns="45720" rtlCol="0" anchor="t">
            <a:normAutofit/>
          </a:bodyPr>
          <a:lstStyle/>
          <a:p>
            <a:pPr marL="457200" indent="-457200"/>
            <a:r>
              <a:rPr lang="en-US" sz="2800" dirty="0">
                <a:cs typeface="Calibri"/>
              </a:rPr>
              <a:t>Perform data analysis on shelter occupancy rate and weather data in Toronto</a:t>
            </a:r>
          </a:p>
          <a:p>
            <a:pPr marL="457200" indent="-457200"/>
            <a:endParaRPr lang="en-US" sz="2800" dirty="0">
              <a:cs typeface="Calibri"/>
            </a:endParaRPr>
          </a:p>
          <a:p>
            <a:pPr marL="457200" indent="-457200"/>
            <a:r>
              <a:rPr lang="en-US" sz="2800" dirty="0">
                <a:cs typeface="Calibri"/>
              </a:rPr>
              <a:t>Observe trends, statistical features or patterns on the data</a:t>
            </a:r>
          </a:p>
          <a:p>
            <a:pPr marL="457200" indent="-457200"/>
            <a:endParaRPr lang="en-US" sz="2800" dirty="0">
              <a:cs typeface="Calibri"/>
            </a:endParaRPr>
          </a:p>
          <a:p>
            <a:pPr marL="457200" indent="-457200"/>
            <a:r>
              <a:rPr lang="en-US" sz="2800" dirty="0">
                <a:cs typeface="Calibri"/>
              </a:rPr>
              <a:t>Draw conclusion to accept or reject the hypothesis</a:t>
            </a:r>
          </a:p>
          <a:p>
            <a:pPr marL="457200" indent="-457200"/>
            <a:endParaRPr lang="en-US" dirty="0">
              <a:cs typeface="Calibri"/>
            </a:endParaRPr>
          </a:p>
          <a:p>
            <a:pPr marL="457200" indent="-457200"/>
            <a:endParaRPr lang="en-US" dirty="0">
              <a:cs typeface="Calibri"/>
            </a:endParaRPr>
          </a:p>
          <a:p>
            <a:endParaRPr lang="en-US" dirty="0">
              <a:cs typeface="Calibri"/>
            </a:endParaRPr>
          </a:p>
        </p:txBody>
      </p:sp>
    </p:spTree>
    <p:extLst>
      <p:ext uri="{BB962C8B-B14F-4D97-AF65-F5344CB8AC3E}">
        <p14:creationId xmlns:p14="http://schemas.microsoft.com/office/powerpoint/2010/main" val="602059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40024" y="983673"/>
            <a:ext cx="6658146" cy="2603133"/>
          </a:xfrm>
        </p:spPr>
        <p:txBody>
          <a:bodyPr>
            <a:normAutofit fontScale="90000"/>
          </a:bodyPr>
          <a:lstStyle/>
          <a:p>
            <a:r>
              <a:rPr lang="en-US" dirty="0">
                <a:cs typeface="Calibri Light"/>
              </a:rPr>
              <a:t>Data Preparation</a:t>
            </a:r>
            <a:endParaRPr lang="en-CA" dirty="0"/>
          </a:p>
        </p:txBody>
      </p:sp>
    </p:spTree>
    <p:extLst>
      <p:ext uri="{BB962C8B-B14F-4D97-AF65-F5344CB8AC3E}">
        <p14:creationId xmlns:p14="http://schemas.microsoft.com/office/powerpoint/2010/main" val="2157134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9860-B765-4009-8CBB-6C30B35C1B21}"/>
              </a:ext>
            </a:extLst>
          </p:cNvPr>
          <p:cNvSpPr>
            <a:spLocks noGrp="1"/>
          </p:cNvSpPr>
          <p:nvPr>
            <p:ph type="title"/>
          </p:nvPr>
        </p:nvSpPr>
        <p:spPr>
          <a:xfrm>
            <a:off x="1017590" y="296940"/>
            <a:ext cx="5565977" cy="817765"/>
          </a:xfrm>
        </p:spPr>
        <p:txBody>
          <a:bodyPr>
            <a:normAutofit/>
          </a:bodyPr>
          <a:lstStyle/>
          <a:p>
            <a:r>
              <a:rPr lang="en-US" dirty="0">
                <a:cs typeface="Calibri Light"/>
              </a:rPr>
              <a:t>Data Preparation</a:t>
            </a:r>
            <a:endParaRPr lang="en-US" dirty="0"/>
          </a:p>
        </p:txBody>
      </p:sp>
      <p:graphicFrame>
        <p:nvGraphicFramePr>
          <p:cNvPr id="13" name="Content Placeholder 12">
            <a:extLst>
              <a:ext uri="{FF2B5EF4-FFF2-40B4-BE49-F238E27FC236}">
                <a16:creationId xmlns:a16="http://schemas.microsoft.com/office/drawing/2014/main" id="{0955DC89-0156-40AD-A658-837BD2C9DD93}"/>
              </a:ext>
            </a:extLst>
          </p:cNvPr>
          <p:cNvGraphicFramePr>
            <a:graphicFrameLocks noGrp="1"/>
          </p:cNvGraphicFramePr>
          <p:nvPr>
            <p:ph idx="1"/>
            <p:extLst>
              <p:ext uri="{D42A27DB-BD31-4B8C-83A1-F6EECF244321}">
                <p14:modId xmlns:p14="http://schemas.microsoft.com/office/powerpoint/2010/main" val="2141400141"/>
              </p:ext>
            </p:extLst>
          </p:nvPr>
        </p:nvGraphicFramePr>
        <p:xfrm>
          <a:off x="1019733" y="1626625"/>
          <a:ext cx="4798685" cy="3321996"/>
        </p:xfrm>
        <a:graphic>
          <a:graphicData uri="http://schemas.openxmlformats.org/drawingml/2006/table">
            <a:tbl>
              <a:tblPr/>
              <a:tblGrid>
                <a:gridCol w="2336751">
                  <a:extLst>
                    <a:ext uri="{9D8B030D-6E8A-4147-A177-3AD203B41FA5}">
                      <a16:colId xmlns:a16="http://schemas.microsoft.com/office/drawing/2014/main" val="2087627790"/>
                    </a:ext>
                  </a:extLst>
                </a:gridCol>
                <a:gridCol w="1230967">
                  <a:extLst>
                    <a:ext uri="{9D8B030D-6E8A-4147-A177-3AD203B41FA5}">
                      <a16:colId xmlns:a16="http://schemas.microsoft.com/office/drawing/2014/main" val="436762915"/>
                    </a:ext>
                  </a:extLst>
                </a:gridCol>
                <a:gridCol w="1230967">
                  <a:extLst>
                    <a:ext uri="{9D8B030D-6E8A-4147-A177-3AD203B41FA5}">
                      <a16:colId xmlns:a16="http://schemas.microsoft.com/office/drawing/2014/main" val="1874162258"/>
                    </a:ext>
                  </a:extLst>
                </a:gridCol>
              </a:tblGrid>
              <a:tr h="283278">
                <a:tc>
                  <a:txBody>
                    <a:bodyPr/>
                    <a:lstStyle/>
                    <a:p>
                      <a:pPr algn="l" fontAlgn="b"/>
                      <a:r>
                        <a:rPr lang="en-CA" sz="1400" b="1" i="0" u="none" strike="noStrike">
                          <a:solidFill>
                            <a:srgbClr val="FFFFFF"/>
                          </a:solidFill>
                          <a:effectLst/>
                          <a:latin typeface="Calibri" panose="020F0502020204030204" pitchFamily="34" charset="0"/>
                        </a:rPr>
                        <a:t>Columns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859680888"/>
                  </a:ext>
                </a:extLst>
              </a:tr>
              <a:tr h="275544">
                <a:tc>
                  <a:txBody>
                    <a:bodyPr/>
                    <a:lstStyle/>
                    <a:p>
                      <a:pPr algn="l" fontAlgn="b"/>
                      <a:r>
                        <a:rPr lang="en-CA" sz="1400" b="0" i="0" u="none" strike="noStrike">
                          <a:solidFill>
                            <a:srgbClr val="000000"/>
                          </a:solidFill>
                          <a:effectLst/>
                          <a:latin typeface="Calibri" panose="020F0502020204030204" pitchFamily="34" charset="0"/>
                        </a:rPr>
                        <a:t>ORGANIZATION_NAME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326871"/>
                  </a:ext>
                </a:extLst>
              </a:tr>
              <a:tr h="275544">
                <a:tc>
                  <a:txBody>
                    <a:bodyPr/>
                    <a:lstStyle/>
                    <a:p>
                      <a:pPr algn="l" fontAlgn="b"/>
                      <a:r>
                        <a:rPr lang="en-CA" sz="1400" b="0" i="0" u="none" strike="noStrike">
                          <a:solidFill>
                            <a:srgbClr val="000000"/>
                          </a:solidFill>
                          <a:effectLst/>
                          <a:latin typeface="Calibri" panose="020F0502020204030204" pitchFamily="34" charset="0"/>
                        </a:rPr>
                        <a:t>SHELTER_NAME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694713"/>
                  </a:ext>
                </a:extLst>
              </a:tr>
              <a:tr h="275544">
                <a:tc>
                  <a:txBody>
                    <a:bodyPr/>
                    <a:lstStyle/>
                    <a:p>
                      <a:pPr algn="l" fontAlgn="b"/>
                      <a:r>
                        <a:rPr lang="en-CA" sz="1400" b="0" i="0" u="none" strike="noStrike" dirty="0">
                          <a:solidFill>
                            <a:srgbClr val="000000"/>
                          </a:solidFill>
                          <a:effectLst/>
                          <a:latin typeface="Calibri" panose="020F0502020204030204" pitchFamily="34" charset="0"/>
                        </a:rPr>
                        <a:t>SHELTER_ADDRESS</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793744"/>
                  </a:ext>
                </a:extLst>
              </a:tr>
              <a:tr h="275544">
                <a:tc>
                  <a:txBody>
                    <a:bodyPr/>
                    <a:lstStyle/>
                    <a:p>
                      <a:pPr algn="l" fontAlgn="b"/>
                      <a:r>
                        <a:rPr lang="en-CA" sz="1400" b="0" i="0" u="none" strike="noStrike">
                          <a:solidFill>
                            <a:srgbClr val="000000"/>
                          </a:solidFill>
                          <a:effectLst/>
                          <a:latin typeface="Calibri" panose="020F0502020204030204" pitchFamily="34" charset="0"/>
                        </a:rPr>
                        <a:t>SHELTER_CITY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960644"/>
                  </a:ext>
                </a:extLst>
              </a:tr>
              <a:tr h="275544">
                <a:tc>
                  <a:txBody>
                    <a:bodyPr/>
                    <a:lstStyle/>
                    <a:p>
                      <a:pPr algn="l" fontAlgn="b"/>
                      <a:r>
                        <a:rPr lang="en-CA" sz="1400" b="0" i="0" u="none" strike="noStrike">
                          <a:solidFill>
                            <a:srgbClr val="000000"/>
                          </a:solidFill>
                          <a:effectLst/>
                          <a:latin typeface="Calibri" panose="020F0502020204030204" pitchFamily="34" charset="0"/>
                        </a:rPr>
                        <a:t>SHELTER_PROVINCE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190108"/>
                  </a:ext>
                </a:extLst>
              </a:tr>
              <a:tr h="275544">
                <a:tc>
                  <a:txBody>
                    <a:bodyPr/>
                    <a:lstStyle/>
                    <a:p>
                      <a:pPr algn="l" fontAlgn="b"/>
                      <a:r>
                        <a:rPr lang="en-CA" sz="1400" b="0" i="0" u="none" strike="noStrike">
                          <a:solidFill>
                            <a:srgbClr val="000000"/>
                          </a:solidFill>
                          <a:effectLst/>
                          <a:latin typeface="Calibri" panose="020F0502020204030204" pitchFamily="34" charset="0"/>
                        </a:rPr>
                        <a:t>SHELTER_POSTAL_CODE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36126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5626865"/>
                  </a:ext>
                </a:extLst>
              </a:tr>
              <a:tr h="275544">
                <a:tc>
                  <a:txBody>
                    <a:bodyPr/>
                    <a:lstStyle/>
                    <a:p>
                      <a:pPr algn="l" fontAlgn="b"/>
                      <a:r>
                        <a:rPr lang="en-CA" sz="1400" b="0" i="0" u="none" strike="noStrike">
                          <a:solidFill>
                            <a:srgbClr val="000000"/>
                          </a:solidFill>
                          <a:effectLst/>
                          <a:latin typeface="Calibri" panose="020F0502020204030204" pitchFamily="34" charset="0"/>
                        </a:rPr>
                        <a:t>FACILITY_NAME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612599"/>
                  </a:ext>
                </a:extLst>
              </a:tr>
              <a:tr h="275544">
                <a:tc>
                  <a:txBody>
                    <a:bodyPr/>
                    <a:lstStyle/>
                    <a:p>
                      <a:pPr algn="l" fontAlgn="b"/>
                      <a:r>
                        <a:rPr lang="en-CA" sz="1400" b="0" i="0" u="none" strike="noStrike">
                          <a:solidFill>
                            <a:srgbClr val="000000"/>
                          </a:solidFill>
                          <a:effectLst/>
                          <a:latin typeface="Calibri" panose="020F0502020204030204" pitchFamily="34" charset="0"/>
                        </a:rPr>
                        <a:t>PROGRAM_NAME</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497851"/>
                  </a:ext>
                </a:extLst>
              </a:tr>
              <a:tr h="275544">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644835"/>
                  </a:ext>
                </a:extLst>
              </a:tr>
              <a:tr h="275544">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6190940"/>
                  </a:ext>
                </a:extLst>
              </a:tr>
              <a:tr h="283278">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47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38422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47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8374552"/>
                  </a:ext>
                </a:extLst>
              </a:tr>
            </a:tbl>
          </a:graphicData>
        </a:graphic>
      </p:graphicFrame>
      <p:sp>
        <p:nvSpPr>
          <p:cNvPr id="6" name="TextBox 5">
            <a:extLst>
              <a:ext uri="{FF2B5EF4-FFF2-40B4-BE49-F238E27FC236}">
                <a16:creationId xmlns:a16="http://schemas.microsoft.com/office/drawing/2014/main" id="{57F98BF6-B384-4F7A-AB8A-44072D1197BE}"/>
              </a:ext>
            </a:extLst>
          </p:cNvPr>
          <p:cNvSpPr txBox="1"/>
          <p:nvPr/>
        </p:nvSpPr>
        <p:spPr>
          <a:xfrm>
            <a:off x="1017590" y="1118245"/>
            <a:ext cx="4514312" cy="369332"/>
          </a:xfrm>
          <a:prstGeom prst="rect">
            <a:avLst/>
          </a:prstGeom>
          <a:noFill/>
        </p:spPr>
        <p:txBody>
          <a:bodyPr wrap="square" rtlCol="0">
            <a:spAutoFit/>
          </a:bodyPr>
          <a:lstStyle/>
          <a:p>
            <a:r>
              <a:rPr lang="en-CA" dirty="0"/>
              <a:t>- Shelter Occupancy      &lt;City of Toronto&gt; </a:t>
            </a:r>
          </a:p>
        </p:txBody>
      </p:sp>
      <p:sp>
        <p:nvSpPr>
          <p:cNvPr id="7" name="TextBox 6">
            <a:extLst>
              <a:ext uri="{FF2B5EF4-FFF2-40B4-BE49-F238E27FC236}">
                <a16:creationId xmlns:a16="http://schemas.microsoft.com/office/drawing/2014/main" id="{3037FEC9-A6E1-48DC-B8EF-F165A7F9B00E}"/>
              </a:ext>
            </a:extLst>
          </p:cNvPr>
          <p:cNvSpPr txBox="1"/>
          <p:nvPr/>
        </p:nvSpPr>
        <p:spPr>
          <a:xfrm>
            <a:off x="6788311" y="1114705"/>
            <a:ext cx="4860721" cy="369332"/>
          </a:xfrm>
          <a:prstGeom prst="rect">
            <a:avLst/>
          </a:prstGeom>
          <a:noFill/>
        </p:spPr>
        <p:txBody>
          <a:bodyPr wrap="square" rtlCol="0">
            <a:spAutoFit/>
          </a:bodyPr>
          <a:lstStyle/>
          <a:p>
            <a:r>
              <a:rPr lang="en-CA" dirty="0"/>
              <a:t>- Historical Weather     &lt;Governance of Canada&gt;</a:t>
            </a:r>
          </a:p>
        </p:txBody>
      </p:sp>
      <p:graphicFrame>
        <p:nvGraphicFramePr>
          <p:cNvPr id="22" name="Table 21">
            <a:extLst>
              <a:ext uri="{FF2B5EF4-FFF2-40B4-BE49-F238E27FC236}">
                <a16:creationId xmlns:a16="http://schemas.microsoft.com/office/drawing/2014/main" id="{8A8C34FD-8106-49D9-B149-46F7A1B76269}"/>
              </a:ext>
            </a:extLst>
          </p:cNvPr>
          <p:cNvGraphicFramePr>
            <a:graphicFrameLocks noGrp="1"/>
          </p:cNvGraphicFramePr>
          <p:nvPr>
            <p:extLst>
              <p:ext uri="{D42A27DB-BD31-4B8C-83A1-F6EECF244321}">
                <p14:modId xmlns:p14="http://schemas.microsoft.com/office/powerpoint/2010/main" val="2665477873"/>
              </p:ext>
            </p:extLst>
          </p:nvPr>
        </p:nvGraphicFramePr>
        <p:xfrm>
          <a:off x="1017590" y="1633706"/>
          <a:ext cx="4798685" cy="3314918"/>
        </p:xfrm>
        <a:graphic>
          <a:graphicData uri="http://schemas.openxmlformats.org/drawingml/2006/table">
            <a:tbl>
              <a:tblPr/>
              <a:tblGrid>
                <a:gridCol w="2331485">
                  <a:extLst>
                    <a:ext uri="{9D8B030D-6E8A-4147-A177-3AD203B41FA5}">
                      <a16:colId xmlns:a16="http://schemas.microsoft.com/office/drawing/2014/main" val="144211387"/>
                    </a:ext>
                  </a:extLst>
                </a:gridCol>
                <a:gridCol w="1230702">
                  <a:extLst>
                    <a:ext uri="{9D8B030D-6E8A-4147-A177-3AD203B41FA5}">
                      <a16:colId xmlns:a16="http://schemas.microsoft.com/office/drawing/2014/main" val="866354325"/>
                    </a:ext>
                  </a:extLst>
                </a:gridCol>
                <a:gridCol w="1236498">
                  <a:extLst>
                    <a:ext uri="{9D8B030D-6E8A-4147-A177-3AD203B41FA5}">
                      <a16:colId xmlns:a16="http://schemas.microsoft.com/office/drawing/2014/main" val="3741868547"/>
                    </a:ext>
                  </a:extLst>
                </a:gridCol>
              </a:tblGrid>
              <a:tr h="282674">
                <a:tc>
                  <a:txBody>
                    <a:bodyPr/>
                    <a:lstStyle/>
                    <a:p>
                      <a:pPr algn="l" fontAlgn="b"/>
                      <a:r>
                        <a:rPr lang="en-CA" sz="1400" b="1" i="0" u="none" strike="noStrike" dirty="0">
                          <a:solidFill>
                            <a:srgbClr val="FFFFFF"/>
                          </a:solidFill>
                          <a:effectLst/>
                          <a:latin typeface="Calibri" panose="020F0502020204030204" pitchFamily="34" charset="0"/>
                        </a:rPr>
                        <a:t>Columns</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Counts</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400" b="1" i="0" u="none" strike="noStrike">
                          <a:solidFill>
                            <a:srgbClr val="FFFFFF"/>
                          </a:solidFill>
                          <a:effectLst/>
                          <a:latin typeface="Calibri" panose="020F0502020204030204" pitchFamily="34" charset="0"/>
                        </a:rPr>
                        <a:t>Types</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870614896"/>
                  </a:ext>
                </a:extLst>
              </a:tr>
              <a:tr h="274957">
                <a:tc>
                  <a:txBody>
                    <a:bodyPr/>
                    <a:lstStyle/>
                    <a:p>
                      <a:pPr algn="l" fontAlgn="b"/>
                      <a:r>
                        <a:rPr lang="en-CA" sz="1400" b="0" i="0" u="none" strike="sngStrike">
                          <a:solidFill>
                            <a:srgbClr val="000000"/>
                          </a:solidFill>
                          <a:effectLst/>
                          <a:latin typeface="Calibri" panose="020F0502020204030204" pitchFamily="34" charset="0"/>
                        </a:rPr>
                        <a:t>ORGANIZATION_NAME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561020957"/>
                  </a:ext>
                </a:extLst>
              </a:tr>
              <a:tr h="274957">
                <a:tc>
                  <a:txBody>
                    <a:bodyPr/>
                    <a:lstStyle/>
                    <a:p>
                      <a:pPr algn="l" fontAlgn="b"/>
                      <a:r>
                        <a:rPr lang="en-CA" sz="1400" b="0" i="0" u="none" strike="sngStrike" dirty="0">
                          <a:solidFill>
                            <a:srgbClr val="000000"/>
                          </a:solidFill>
                          <a:effectLst/>
                          <a:latin typeface="Calibri" panose="020F0502020204030204" pitchFamily="34" charset="0"/>
                        </a:rPr>
                        <a:t>SHELTER_NAME</a:t>
                      </a:r>
                      <a:endParaRPr lang="en-CA" sz="1400" b="0" i="0" u="none" strike="noStrike" dirty="0">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577089480"/>
                  </a:ext>
                </a:extLst>
              </a:tr>
              <a:tr h="274957">
                <a:tc>
                  <a:txBody>
                    <a:bodyPr/>
                    <a:lstStyle/>
                    <a:p>
                      <a:pPr algn="l" fontAlgn="b"/>
                      <a:r>
                        <a:rPr lang="en-CA" sz="1400" b="0" i="0" u="none" strike="sngStrike">
                          <a:solidFill>
                            <a:srgbClr val="000000"/>
                          </a:solidFill>
                          <a:effectLst/>
                          <a:latin typeface="Calibri" panose="020F0502020204030204" pitchFamily="34" charset="0"/>
                        </a:rPr>
                        <a:t>SHELTER_ADDRESS</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192909833"/>
                  </a:ext>
                </a:extLst>
              </a:tr>
              <a:tr h="274957">
                <a:tc>
                  <a:txBody>
                    <a:bodyPr/>
                    <a:lstStyle/>
                    <a:p>
                      <a:pPr algn="l" fontAlgn="b"/>
                      <a:r>
                        <a:rPr lang="en-CA" sz="1400" b="0" i="0" u="none" strike="sngStrike">
                          <a:solidFill>
                            <a:srgbClr val="000000"/>
                          </a:solidFill>
                          <a:effectLst/>
                          <a:latin typeface="Calibri" panose="020F0502020204030204" pitchFamily="34" charset="0"/>
                        </a:rPr>
                        <a:t>SHELTER_CITY</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4535654"/>
                  </a:ext>
                </a:extLst>
              </a:tr>
              <a:tr h="274957">
                <a:tc>
                  <a:txBody>
                    <a:bodyPr/>
                    <a:lstStyle/>
                    <a:p>
                      <a:pPr algn="l" fontAlgn="b"/>
                      <a:r>
                        <a:rPr lang="en-CA" sz="1400" b="0" i="0" u="none" strike="sngStrike">
                          <a:solidFill>
                            <a:srgbClr val="000000"/>
                          </a:solidFill>
                          <a:effectLst/>
                          <a:latin typeface="Calibri" panose="020F0502020204030204" pitchFamily="34" charset="0"/>
                        </a:rPr>
                        <a:t>SHELTER_PROVINCE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112288165"/>
                  </a:ext>
                </a:extLst>
              </a:tr>
              <a:tr h="274957">
                <a:tc>
                  <a:txBody>
                    <a:bodyPr/>
                    <a:lstStyle/>
                    <a:p>
                      <a:pPr algn="l" fontAlgn="b"/>
                      <a:r>
                        <a:rPr lang="en-CA" sz="1400" b="0" i="0" u="none" strike="sngStrike">
                          <a:solidFill>
                            <a:srgbClr val="000000"/>
                          </a:solidFill>
                          <a:effectLst/>
                          <a:latin typeface="Calibri" panose="020F0502020204030204" pitchFamily="34" charset="0"/>
                        </a:rPr>
                        <a:t>SHELTER_POSTAL_CODE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36126</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599754566"/>
                  </a:ext>
                </a:extLst>
              </a:tr>
              <a:tr h="274957">
                <a:tc>
                  <a:txBody>
                    <a:bodyPr/>
                    <a:lstStyle/>
                    <a:p>
                      <a:pPr algn="l" fontAlgn="b"/>
                      <a:r>
                        <a:rPr lang="en-CA" sz="1400" b="0" i="0" u="none" strike="sngStrike">
                          <a:solidFill>
                            <a:srgbClr val="000000"/>
                          </a:solidFill>
                          <a:effectLst/>
                          <a:latin typeface="Calibri" panose="020F0502020204030204" pitchFamily="34" charset="0"/>
                        </a:rPr>
                        <a:t>FACILITY_NAME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object</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88229359"/>
                  </a:ext>
                </a:extLst>
              </a:tr>
              <a:tr h="274957">
                <a:tc>
                  <a:txBody>
                    <a:bodyPr/>
                    <a:lstStyle/>
                    <a:p>
                      <a:pPr algn="l" fontAlgn="b"/>
                      <a:r>
                        <a:rPr lang="en-CA" sz="1400" b="0" i="0" u="none" strike="sngStrike">
                          <a:solidFill>
                            <a:srgbClr val="000000"/>
                          </a:solidFill>
                          <a:effectLst/>
                          <a:latin typeface="Calibri" panose="020F0502020204030204" pitchFamily="34" charset="0"/>
                        </a:rPr>
                        <a:t>PROGRAM_NAME</a:t>
                      </a:r>
                      <a:endParaRPr lang="en-CA" sz="1400" b="0" i="0" u="none" strike="noStrike">
                        <a:solidFill>
                          <a:srgbClr val="000000"/>
                        </a:solidFill>
                        <a:effectLst/>
                        <a:latin typeface="Calibri" panose="020F0502020204030204" pitchFamily="34" charset="0"/>
                      </a:endParaRP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a:solidFill>
                            <a:srgbClr val="000000"/>
                          </a:solidFill>
                          <a:effectLst/>
                          <a:latin typeface="Calibri" panose="020F0502020204030204" pitchFamily="34" charset="0"/>
                        </a:rPr>
                        <a:t>38700</a:t>
                      </a:r>
                      <a:endParaRPr lang="en-CA" sz="1400" b="0" i="0" u="none" strike="noStrike">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CA" sz="1400" b="0" i="0" u="none" strike="sngStrike" dirty="0">
                          <a:solidFill>
                            <a:srgbClr val="000000"/>
                          </a:solidFill>
                          <a:effectLst/>
                          <a:latin typeface="Calibri" panose="020F0502020204030204" pitchFamily="34" charset="0"/>
                        </a:rPr>
                        <a:t>object</a:t>
                      </a:r>
                      <a:endParaRPr lang="en-CA" sz="1400" b="0" i="0" u="none" strike="noStrike" dirty="0">
                        <a:solidFill>
                          <a:srgbClr val="000000"/>
                        </a:solidFill>
                        <a:effectLst/>
                        <a:latin typeface="Calibri" panose="020F0502020204030204" pitchFamily="34" charset="0"/>
                      </a:endParaRP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98880565"/>
                  </a:ext>
                </a:extLst>
              </a:tr>
              <a:tr h="274957">
                <a:tc>
                  <a:txBody>
                    <a:bodyPr/>
                    <a:lstStyle/>
                    <a:p>
                      <a:pPr algn="l" fontAlgn="b"/>
                      <a:r>
                        <a:rPr lang="en-CA" sz="1400" b="0" i="0" u="none" strike="noStrike">
                          <a:solidFill>
                            <a:srgbClr val="000000"/>
                          </a:solidFill>
                          <a:effectLst/>
                          <a:latin typeface="Calibri" panose="020F0502020204030204" pitchFamily="34" charset="0"/>
                        </a:rPr>
                        <a:t>SECTOR</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object</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549792"/>
                  </a:ext>
                </a:extLst>
              </a:tr>
              <a:tr h="274957">
                <a:tc>
                  <a:txBody>
                    <a:bodyPr/>
                    <a:lstStyle/>
                    <a:p>
                      <a:pPr algn="l" fontAlgn="b"/>
                      <a:r>
                        <a:rPr lang="en-CA" sz="1400" b="0" i="0" u="none" strike="noStrike">
                          <a:solidFill>
                            <a:srgbClr val="000000"/>
                          </a:solidFill>
                          <a:effectLst/>
                          <a:latin typeface="Calibri" panose="020F0502020204030204" pitchFamily="34" charset="0"/>
                        </a:rPr>
                        <a:t>OCCUPANCY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38700</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400" b="0" i="0" u="none" strike="noStrike">
                          <a:solidFill>
                            <a:srgbClr val="000000"/>
                          </a:solidFill>
                          <a:effectLst/>
                          <a:latin typeface="Calibri" panose="020F0502020204030204" pitchFamily="34" charset="0"/>
                        </a:rPr>
                        <a:t>int64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585588"/>
                  </a:ext>
                </a:extLst>
              </a:tr>
              <a:tr h="282674">
                <a:tc>
                  <a:txBody>
                    <a:bodyPr/>
                    <a:lstStyle/>
                    <a:p>
                      <a:pPr algn="l" fontAlgn="b"/>
                      <a:r>
                        <a:rPr lang="en-CA" sz="1400" b="0" i="0" u="none" strike="noStrike">
                          <a:solidFill>
                            <a:srgbClr val="000000"/>
                          </a:solidFill>
                          <a:effectLst/>
                          <a:latin typeface="Calibri" panose="020F0502020204030204" pitchFamily="34" charset="0"/>
                        </a:rPr>
                        <a:t>CAPACITY</a:t>
                      </a:r>
                    </a:p>
                  </a:txBody>
                  <a:tcPr marL="4763" marR="4763" marT="523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38422</a:t>
                      </a:r>
                    </a:p>
                  </a:txBody>
                  <a:tcPr marL="4763" marR="4763" marT="52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CA" sz="1400" b="0" i="0" u="none" strike="noStrike" dirty="0">
                          <a:solidFill>
                            <a:srgbClr val="000000"/>
                          </a:solidFill>
                          <a:effectLst/>
                          <a:latin typeface="Calibri" panose="020F0502020204030204" pitchFamily="34" charset="0"/>
                        </a:rPr>
                        <a:t>float64</a:t>
                      </a:r>
                    </a:p>
                  </a:txBody>
                  <a:tcPr marL="4763" marR="4763" marT="523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691653"/>
                  </a:ext>
                </a:extLst>
              </a:tr>
            </a:tbl>
          </a:graphicData>
        </a:graphic>
      </p:graphicFrame>
      <p:graphicFrame>
        <p:nvGraphicFramePr>
          <p:cNvPr id="4" name="Table 3">
            <a:extLst>
              <a:ext uri="{FF2B5EF4-FFF2-40B4-BE49-F238E27FC236}">
                <a16:creationId xmlns:a16="http://schemas.microsoft.com/office/drawing/2014/main" id="{8D21A05E-5515-4077-8957-8B2CE93DF462}"/>
              </a:ext>
            </a:extLst>
          </p:cNvPr>
          <p:cNvGraphicFramePr>
            <a:graphicFrameLocks noGrp="1"/>
          </p:cNvGraphicFramePr>
          <p:nvPr>
            <p:extLst>
              <p:ext uri="{D42A27DB-BD31-4B8C-83A1-F6EECF244321}">
                <p14:modId xmlns:p14="http://schemas.microsoft.com/office/powerpoint/2010/main" val="3416370315"/>
              </p:ext>
            </p:extLst>
          </p:nvPr>
        </p:nvGraphicFramePr>
        <p:xfrm>
          <a:off x="6788311" y="1626625"/>
          <a:ext cx="4451231" cy="5117073"/>
        </p:xfrm>
        <a:graphic>
          <a:graphicData uri="http://schemas.openxmlformats.org/drawingml/2006/table">
            <a:tbl>
              <a:tblPr/>
              <a:tblGrid>
                <a:gridCol w="2601777">
                  <a:extLst>
                    <a:ext uri="{9D8B030D-6E8A-4147-A177-3AD203B41FA5}">
                      <a16:colId xmlns:a16="http://schemas.microsoft.com/office/drawing/2014/main" val="1323600777"/>
                    </a:ext>
                  </a:extLst>
                </a:gridCol>
                <a:gridCol w="924727">
                  <a:extLst>
                    <a:ext uri="{9D8B030D-6E8A-4147-A177-3AD203B41FA5}">
                      <a16:colId xmlns:a16="http://schemas.microsoft.com/office/drawing/2014/main" val="1947165620"/>
                    </a:ext>
                  </a:extLst>
                </a:gridCol>
                <a:gridCol w="924727">
                  <a:extLst>
                    <a:ext uri="{9D8B030D-6E8A-4147-A177-3AD203B41FA5}">
                      <a16:colId xmlns:a16="http://schemas.microsoft.com/office/drawing/2014/main" val="3499773350"/>
                    </a:ext>
                  </a:extLst>
                </a:gridCol>
              </a:tblGrid>
              <a:tr h="194235">
                <a:tc>
                  <a:txBody>
                    <a:bodyPr/>
                    <a:lstStyle/>
                    <a:p>
                      <a:pPr algn="l" fontAlgn="b"/>
                      <a:r>
                        <a:rPr lang="en-CA" sz="1200" b="1" i="0" u="none" strike="noStrike" dirty="0">
                          <a:solidFill>
                            <a:srgbClr val="FFFFFF"/>
                          </a:solidFill>
                          <a:effectLst/>
                          <a:latin typeface="Calibri" panose="020F0502020204030204" pitchFamily="34" charset="0"/>
                        </a:rPr>
                        <a:t>Columns</a:t>
                      </a:r>
                    </a:p>
                  </a:txBody>
                  <a:tcPr marL="3218" marR="3218" marT="321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Counts</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CA" sz="1200" b="1" i="0" u="none" strike="noStrike">
                          <a:solidFill>
                            <a:srgbClr val="FFFFFF"/>
                          </a:solidFill>
                          <a:effectLst/>
                          <a:latin typeface="Calibri" panose="020F0502020204030204" pitchFamily="34" charset="0"/>
                        </a:rPr>
                        <a:t>Types</a:t>
                      </a:r>
                    </a:p>
                  </a:txBody>
                  <a:tcPr marL="3218" marR="3218" marT="321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639554839"/>
                  </a:ext>
                </a:extLst>
              </a:tr>
              <a:tr h="194235">
                <a:tc>
                  <a:txBody>
                    <a:bodyPr/>
                    <a:lstStyle/>
                    <a:p>
                      <a:pPr algn="l" fontAlgn="b"/>
                      <a:r>
                        <a:rPr lang="en-CA" sz="1200" b="0" i="0" u="none" strike="noStrike">
                          <a:solidFill>
                            <a:srgbClr val="000000"/>
                          </a:solidFill>
                          <a:effectLst/>
                          <a:latin typeface="Calibri" panose="020F0502020204030204" pitchFamily="34" charset="0"/>
                        </a:rPr>
                        <a:t>Year</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49843"/>
                  </a:ext>
                </a:extLst>
              </a:tr>
              <a:tr h="188932">
                <a:tc>
                  <a:txBody>
                    <a:bodyPr/>
                    <a:lstStyle/>
                    <a:p>
                      <a:pPr algn="l" fontAlgn="b"/>
                      <a:r>
                        <a:rPr lang="en-CA" sz="1200" b="0" i="0" u="none" strike="noStrike">
                          <a:solidFill>
                            <a:srgbClr val="000000"/>
                          </a:solidFill>
                          <a:effectLst/>
                          <a:latin typeface="Calibri" panose="020F0502020204030204" pitchFamily="34" charset="0"/>
                        </a:rPr>
                        <a:t>Month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782341"/>
                  </a:ext>
                </a:extLst>
              </a:tr>
              <a:tr h="188932">
                <a:tc>
                  <a:txBody>
                    <a:bodyPr/>
                    <a:lstStyle/>
                    <a:p>
                      <a:pPr algn="l" fontAlgn="b"/>
                      <a:r>
                        <a:rPr lang="en-CA" sz="1200" b="0" i="0" u="none" strike="noStrike">
                          <a:solidFill>
                            <a:srgbClr val="000000"/>
                          </a:solidFill>
                          <a:effectLst/>
                          <a:latin typeface="Calibri" panose="020F0502020204030204" pitchFamily="34" charset="0"/>
                        </a:rPr>
                        <a:t>Day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int64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847709"/>
                  </a:ext>
                </a:extLst>
              </a:tr>
              <a:tr h="188932">
                <a:tc>
                  <a:txBody>
                    <a:bodyPr/>
                    <a:lstStyle/>
                    <a:p>
                      <a:pPr algn="l" fontAlgn="b"/>
                      <a:r>
                        <a:rPr lang="en-CA" sz="1200" b="0" i="0" u="none" strike="noStrike">
                          <a:solidFill>
                            <a:srgbClr val="000000"/>
                          </a:solidFill>
                          <a:effectLst/>
                          <a:latin typeface="Calibri" panose="020F0502020204030204" pitchFamily="34" charset="0"/>
                        </a:rPr>
                        <a:t>Data Quality</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916325"/>
                  </a:ext>
                </a:extLst>
              </a:tr>
              <a:tr h="188932">
                <a:tc>
                  <a:txBody>
                    <a:bodyPr/>
                    <a:lstStyle/>
                    <a:p>
                      <a:pPr algn="l" fontAlgn="b"/>
                      <a:r>
                        <a:rPr lang="en-CA" sz="1200" b="0" i="0" u="none" strike="noStrike">
                          <a:solidFill>
                            <a:srgbClr val="000000"/>
                          </a:solidFill>
                          <a:effectLst/>
                          <a:latin typeface="Calibri" panose="020F0502020204030204" pitchFamily="34" charset="0"/>
                        </a:rPr>
                        <a:t>Max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357</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414111"/>
                  </a:ext>
                </a:extLst>
              </a:tr>
              <a:tr h="188932">
                <a:tc>
                  <a:txBody>
                    <a:bodyPr/>
                    <a:lstStyle/>
                    <a:p>
                      <a:pPr algn="l" fontAlgn="b"/>
                      <a:r>
                        <a:rPr lang="en-CA" sz="1200" b="0" i="0" u="none" strike="noStrike">
                          <a:solidFill>
                            <a:srgbClr val="000000"/>
                          </a:solidFill>
                          <a:effectLst/>
                          <a:latin typeface="Calibri" panose="020F0502020204030204" pitchFamily="34" charset="0"/>
                        </a:rPr>
                        <a:t>Max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780400"/>
                  </a:ext>
                </a:extLst>
              </a:tr>
              <a:tr h="188932">
                <a:tc>
                  <a:txBody>
                    <a:bodyPr/>
                    <a:lstStyle/>
                    <a:p>
                      <a:pPr algn="l" fontAlgn="b"/>
                      <a:r>
                        <a:rPr lang="en-CA" sz="1200" b="0" i="0" u="none" strike="noStrike">
                          <a:solidFill>
                            <a:srgbClr val="000000"/>
                          </a:solidFill>
                          <a:effectLst/>
                          <a:latin typeface="Calibri" panose="020F0502020204030204" pitchFamily="34" charset="0"/>
                        </a:rPr>
                        <a:t>Min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361</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768326"/>
                  </a:ext>
                </a:extLst>
              </a:tr>
              <a:tr h="188932">
                <a:tc>
                  <a:txBody>
                    <a:bodyPr/>
                    <a:lstStyle/>
                    <a:p>
                      <a:pPr algn="l" fontAlgn="b"/>
                      <a:r>
                        <a:rPr lang="en-CA" sz="1200" b="0" i="0" u="none" strike="noStrike">
                          <a:solidFill>
                            <a:srgbClr val="000000"/>
                          </a:solidFill>
                          <a:effectLst/>
                          <a:latin typeface="Calibri" panose="020F0502020204030204" pitchFamily="34" charset="0"/>
                        </a:rPr>
                        <a:t>Min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861476"/>
                  </a:ext>
                </a:extLst>
              </a:tr>
              <a:tr h="188932">
                <a:tc>
                  <a:txBody>
                    <a:bodyPr/>
                    <a:lstStyle/>
                    <a:p>
                      <a:pPr algn="l" fontAlgn="b"/>
                      <a:r>
                        <a:rPr lang="en-CA" sz="1200" b="0" i="0" u="none" strike="noStrike">
                          <a:solidFill>
                            <a:srgbClr val="000000"/>
                          </a:solidFill>
                          <a:effectLst/>
                          <a:latin typeface="Calibri" panose="020F0502020204030204" pitchFamily="34" charset="0"/>
                        </a:rPr>
                        <a:t>Mean Temp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88720"/>
                  </a:ext>
                </a:extLst>
              </a:tr>
              <a:tr h="188932">
                <a:tc>
                  <a:txBody>
                    <a:bodyPr/>
                    <a:lstStyle/>
                    <a:p>
                      <a:pPr algn="l" fontAlgn="b"/>
                      <a:r>
                        <a:rPr lang="en-CA" sz="1200" b="0" i="0" u="none" strike="noStrike">
                          <a:solidFill>
                            <a:srgbClr val="000000"/>
                          </a:solidFill>
                          <a:effectLst/>
                          <a:latin typeface="Calibri" panose="020F0502020204030204" pitchFamily="34" charset="0"/>
                        </a:rPr>
                        <a:t>Mean Temp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0104852"/>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065777"/>
                  </a:ext>
                </a:extLst>
              </a:tr>
              <a:tr h="188932">
                <a:tc>
                  <a:txBody>
                    <a:bodyPr/>
                    <a:lstStyle/>
                    <a:p>
                      <a:pPr algn="l" fontAlgn="b"/>
                      <a:r>
                        <a:rPr lang="en-CA" sz="1200" b="0" i="0" u="none" strike="noStrike">
                          <a:solidFill>
                            <a:srgbClr val="000000"/>
                          </a:solidFill>
                          <a:effectLst/>
                          <a:latin typeface="Calibri" panose="020F0502020204030204" pitchFamily="34" charset="0"/>
                        </a:rPr>
                        <a:t>Heat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756250"/>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(°C)</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75988"/>
                  </a:ext>
                </a:extLst>
              </a:tr>
              <a:tr h="188932">
                <a:tc>
                  <a:txBody>
                    <a:bodyPr/>
                    <a:lstStyle/>
                    <a:p>
                      <a:pPr algn="l" fontAlgn="b"/>
                      <a:r>
                        <a:rPr lang="en-CA" sz="1200" b="0" i="0" u="none" strike="noStrike">
                          <a:solidFill>
                            <a:srgbClr val="000000"/>
                          </a:solidFill>
                          <a:effectLst/>
                          <a:latin typeface="Calibri" panose="020F0502020204030204" pitchFamily="34" charset="0"/>
                        </a:rPr>
                        <a:t>Cool Deg Days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28556"/>
                  </a:ext>
                </a:extLst>
              </a:tr>
              <a:tr h="188932">
                <a:tc>
                  <a:txBody>
                    <a:bodyPr/>
                    <a:lstStyle/>
                    <a:p>
                      <a:pPr algn="l" fontAlgn="b"/>
                      <a:r>
                        <a:rPr lang="en-CA" sz="1200" b="0" i="0" u="none" strike="noStrike">
                          <a:solidFill>
                            <a:srgbClr val="000000"/>
                          </a:solidFill>
                          <a:effectLst/>
                          <a:latin typeface="Calibri" panose="020F0502020204030204" pitchFamily="34" charset="0"/>
                        </a:rPr>
                        <a:t>Total Rain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462084"/>
                  </a:ext>
                </a:extLst>
              </a:tr>
              <a:tr h="188932">
                <a:tc>
                  <a:txBody>
                    <a:bodyPr/>
                    <a:lstStyle/>
                    <a:p>
                      <a:pPr algn="l" fontAlgn="b"/>
                      <a:r>
                        <a:rPr lang="en-CA" sz="1200" b="0" i="0" u="none" strike="noStrike">
                          <a:solidFill>
                            <a:srgbClr val="000000"/>
                          </a:solidFill>
                          <a:effectLst/>
                          <a:latin typeface="Calibri" panose="020F0502020204030204" pitchFamily="34" charset="0"/>
                        </a:rPr>
                        <a:t>Total Rain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549499"/>
                  </a:ext>
                </a:extLst>
              </a:tr>
              <a:tr h="188932">
                <a:tc>
                  <a:txBody>
                    <a:bodyPr/>
                    <a:lstStyle/>
                    <a:p>
                      <a:pPr algn="l" fontAlgn="b"/>
                      <a:r>
                        <a:rPr lang="en-CA" sz="1200" b="0" i="0" u="none" strike="noStrike">
                          <a:solidFill>
                            <a:srgbClr val="000000"/>
                          </a:solidFill>
                          <a:effectLst/>
                          <a:latin typeface="Calibri" panose="020F0502020204030204" pitchFamily="34" charset="0"/>
                        </a:rPr>
                        <a:t>Total Snow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3847113"/>
                  </a:ext>
                </a:extLst>
              </a:tr>
              <a:tr h="188932">
                <a:tc>
                  <a:txBody>
                    <a:bodyPr/>
                    <a:lstStyle/>
                    <a:p>
                      <a:pPr algn="l" fontAlgn="b"/>
                      <a:r>
                        <a:rPr lang="en-CA" sz="1200" b="0" i="0" u="none" strike="noStrike">
                          <a:solidFill>
                            <a:srgbClr val="000000"/>
                          </a:solidFill>
                          <a:effectLst/>
                          <a:latin typeface="Calibri" panose="020F0502020204030204" pitchFamily="34" charset="0"/>
                        </a:rPr>
                        <a:t>Total Snow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6713098"/>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(mm)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350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1962"/>
                  </a:ext>
                </a:extLst>
              </a:tr>
              <a:tr h="188932">
                <a:tc>
                  <a:txBody>
                    <a:bodyPr/>
                    <a:lstStyle/>
                    <a:p>
                      <a:pPr algn="l" fontAlgn="b"/>
                      <a:r>
                        <a:rPr lang="en-CA" sz="1200" b="0" i="0" u="none" strike="noStrike">
                          <a:solidFill>
                            <a:srgbClr val="000000"/>
                          </a:solidFill>
                          <a:effectLst/>
                          <a:latin typeface="Calibri" panose="020F0502020204030204" pitchFamily="34" charset="0"/>
                        </a:rPr>
                        <a:t>Total Precip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15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646959"/>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(cm)</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60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0905"/>
                  </a:ext>
                </a:extLst>
              </a:tr>
              <a:tr h="188932">
                <a:tc>
                  <a:txBody>
                    <a:bodyPr/>
                    <a:lstStyle/>
                    <a:p>
                      <a:pPr algn="l" fontAlgn="b"/>
                      <a:r>
                        <a:rPr lang="en-CA" sz="1200" b="0" i="0" u="none" strike="noStrike">
                          <a:solidFill>
                            <a:srgbClr val="000000"/>
                          </a:solidFill>
                          <a:effectLst/>
                          <a:latin typeface="Calibri" panose="020F0502020204030204" pitchFamily="34" charset="0"/>
                        </a:rPr>
                        <a:t>Snow on Grnd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20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870452"/>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(10s deg)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0051807"/>
                  </a:ext>
                </a:extLst>
              </a:tr>
              <a:tr h="188932">
                <a:tc>
                  <a:txBody>
                    <a:bodyPr/>
                    <a:lstStyle/>
                    <a:p>
                      <a:pPr algn="l" fontAlgn="b"/>
                      <a:r>
                        <a:rPr lang="en-US" sz="1200" b="0" i="0" u="none" strike="noStrike">
                          <a:solidFill>
                            <a:srgbClr val="000000"/>
                          </a:solidFill>
                          <a:effectLst/>
                          <a:latin typeface="Calibri" panose="020F0502020204030204" pitchFamily="34" charset="0"/>
                        </a:rPr>
                        <a:t>Dir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4619882"/>
                  </a:ext>
                </a:extLst>
              </a:tr>
              <a:tr h="188932">
                <a:tc>
                  <a:txBody>
                    <a:bodyPr/>
                    <a:lstStyle/>
                    <a:p>
                      <a:pPr algn="l" fontAlgn="b"/>
                      <a:r>
                        <a:rPr lang="en-US" sz="1200" b="0" i="0" u="none" strike="noStrike">
                          <a:solidFill>
                            <a:srgbClr val="000000"/>
                          </a:solidFill>
                          <a:effectLst/>
                          <a:latin typeface="Calibri" panose="020F0502020204030204" pitchFamily="34" charset="0"/>
                        </a:rPr>
                        <a:t>Spd of Max Gust (km/h)</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0</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float64</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251834"/>
                  </a:ext>
                </a:extLst>
              </a:tr>
              <a:tr h="194235">
                <a:tc>
                  <a:txBody>
                    <a:bodyPr/>
                    <a:lstStyle/>
                    <a:p>
                      <a:pPr algn="l" fontAlgn="b"/>
                      <a:r>
                        <a:rPr lang="en-US" sz="1200" b="0" i="0" u="none" strike="noStrike" dirty="0" err="1">
                          <a:solidFill>
                            <a:srgbClr val="000000"/>
                          </a:solidFill>
                          <a:effectLst/>
                          <a:latin typeface="Calibri" panose="020F0502020204030204" pitchFamily="34" charset="0"/>
                        </a:rPr>
                        <a:t>Spd</a:t>
                      </a:r>
                      <a:r>
                        <a:rPr lang="en-US" sz="1200" b="0" i="0" u="none" strike="noStrike" dirty="0">
                          <a:solidFill>
                            <a:srgbClr val="000000"/>
                          </a:solidFill>
                          <a:effectLst/>
                          <a:latin typeface="Calibri" panose="020F0502020204030204" pitchFamily="34" charset="0"/>
                        </a:rPr>
                        <a:t> of Max Gust Flag</a:t>
                      </a:r>
                    </a:p>
                  </a:txBody>
                  <a:tcPr marL="3218" marR="3218" marT="321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a:solidFill>
                            <a:srgbClr val="000000"/>
                          </a:solidFill>
                          <a:effectLst/>
                          <a:latin typeface="Calibri" panose="020F0502020204030204" pitchFamily="34" charset="0"/>
                        </a:rPr>
                        <a:t>365</a:t>
                      </a:r>
                    </a:p>
                  </a:txBody>
                  <a:tcPr marL="3218" marR="3218" marT="32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CA" sz="1200" b="0" i="0" u="none" strike="noStrike" dirty="0">
                          <a:solidFill>
                            <a:srgbClr val="000000"/>
                          </a:solidFill>
                          <a:effectLst/>
                          <a:latin typeface="Calibri" panose="020F0502020204030204" pitchFamily="34" charset="0"/>
                        </a:rPr>
                        <a:t>object</a:t>
                      </a:r>
                    </a:p>
                  </a:txBody>
                  <a:tcPr marL="3218" marR="3218" marT="321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181266"/>
                  </a:ext>
                </a:extLst>
              </a:tr>
            </a:tbl>
          </a:graphicData>
        </a:graphic>
      </p:graphicFrame>
    </p:spTree>
    <p:extLst>
      <p:ext uri="{BB962C8B-B14F-4D97-AF65-F5344CB8AC3E}">
        <p14:creationId xmlns:p14="http://schemas.microsoft.com/office/powerpoint/2010/main" val="24269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671</TotalTime>
  <Words>2950</Words>
  <Application>Microsoft Office PowerPoint</Application>
  <PresentationFormat>Widescreen</PresentationFormat>
  <Paragraphs>802</Paragraphs>
  <Slides>34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Courier New</vt:lpstr>
      <vt:lpstr>Gill Sans MT</vt:lpstr>
      <vt:lpstr>Impact</vt:lpstr>
      <vt:lpstr>Wingdings</vt:lpstr>
      <vt:lpstr>Badge</vt:lpstr>
      <vt:lpstr>Toronto Shelter Occupancy vs Weather Impact</vt:lpstr>
      <vt:lpstr>Background</vt:lpstr>
      <vt:lpstr>Background</vt:lpstr>
      <vt:lpstr>Background</vt:lpstr>
      <vt:lpstr>Background</vt:lpstr>
      <vt:lpstr>Hypothesis</vt:lpstr>
      <vt:lpstr>Objective</vt:lpstr>
      <vt:lpstr>Data Preparation</vt:lpstr>
      <vt:lpstr>Data Preparation</vt:lpstr>
      <vt:lpstr>Data Preparation</vt:lpstr>
      <vt:lpstr>Data Preparation</vt:lpstr>
      <vt:lpstr>Engineered Variables</vt:lpstr>
      <vt:lpstr>Challenge of the Data </vt:lpstr>
      <vt:lpstr>GENERAL ANALYSIS</vt:lpstr>
      <vt:lpstr>Capacity increased over the year</vt:lpstr>
      <vt:lpstr>Occupancy increased with clear oscillation </vt:lpstr>
      <vt:lpstr>Autocorrelation of Occupancy rate showed a clear periodic pattern </vt:lpstr>
      <vt:lpstr>Weekdays Average Occupancy and Occupancy rate</vt:lpstr>
      <vt:lpstr>Shelter Variables and Weather Variables Correlation Heat Map</vt:lpstr>
      <vt:lpstr>Scatter Matrix</vt:lpstr>
      <vt:lpstr>Is it a real correlation ?</vt:lpstr>
      <vt:lpstr>Is it a real correlation ?</vt:lpstr>
      <vt:lpstr>Sectors ANALYSIS</vt:lpstr>
      <vt:lpstr>Sector Analysis –  Co-Ed</vt:lpstr>
      <vt:lpstr>Sector Analysis - Families</vt:lpstr>
      <vt:lpstr>Sector Analysis – Male Adult</vt:lpstr>
      <vt:lpstr>Sector Analysis – Female Adult</vt:lpstr>
      <vt:lpstr>Sector Analysis – Youth</vt:lpstr>
      <vt:lpstr>Conclusion</vt:lpstr>
      <vt:lpstr>No obvious Correlation</vt:lpstr>
      <vt:lpstr>Sectors' contribution</vt:lpstr>
      <vt:lpstr>Occupancy Rate for different Sectors</vt:lpstr>
      <vt:lpstr>Toronto’s HOMELESS shelter crisis </vt:lpstr>
      <vt:lpstr>PowerPoint Presentation</vt:lpstr>
    </vt:vector>
  </TitlesOfParts>
  <Company>BELL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Toronto Shelter and weather Relationship Study</dc:title>
  <dc:creator>Bai, Yunfei</dc:creator>
  <cp:lastModifiedBy>Bai, Yunfei</cp:lastModifiedBy>
  <cp:revision>70</cp:revision>
  <dcterms:created xsi:type="dcterms:W3CDTF">2018-07-23T16:05:34Z</dcterms:created>
  <dcterms:modified xsi:type="dcterms:W3CDTF">2018-07-29T23:54:38Z</dcterms:modified>
</cp:coreProperties>
</file>